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312" r:id="rId4"/>
    <p:sldId id="260" r:id="rId5"/>
    <p:sldId id="261" r:id="rId6"/>
    <p:sldId id="262" r:id="rId7"/>
    <p:sldId id="263" r:id="rId8"/>
    <p:sldId id="264" r:id="rId9"/>
    <p:sldId id="265" r:id="rId10"/>
    <p:sldId id="313" r:id="rId11"/>
    <p:sldId id="268" r:id="rId12"/>
    <p:sldId id="279" r:id="rId13"/>
    <p:sldId id="269" r:id="rId14"/>
    <p:sldId id="270" r:id="rId15"/>
    <p:sldId id="315" r:id="rId16"/>
    <p:sldId id="335" r:id="rId17"/>
    <p:sldId id="320" r:id="rId18"/>
    <p:sldId id="319" r:id="rId19"/>
    <p:sldId id="318" r:id="rId20"/>
    <p:sldId id="323" r:id="rId21"/>
    <p:sldId id="324" r:id="rId22"/>
    <p:sldId id="326" r:id="rId23"/>
    <p:sldId id="325" r:id="rId24"/>
    <p:sldId id="327" r:id="rId25"/>
    <p:sldId id="328" r:id="rId26"/>
    <p:sldId id="286" r:id="rId27"/>
    <p:sldId id="28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94719"/>
  </p:normalViewPr>
  <p:slideViewPr>
    <p:cSldViewPr>
      <p:cViewPr varScale="1">
        <p:scale>
          <a:sx n="196" d="100"/>
          <a:sy n="196" d="100"/>
        </p:scale>
        <p:origin x="21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C788-56A1-2E45-A024-5C42A74F7F0E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F9F-468F-E040-8F6D-DB6B5D370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6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69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2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560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54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5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72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76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72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274" y="383031"/>
            <a:ext cx="385508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78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7699" y="1397762"/>
            <a:ext cx="1944370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FF9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22787" y="1120140"/>
            <a:ext cx="1875790" cy="354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ТИТУЛЬНЫ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8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4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74" y="383031"/>
            <a:ext cx="43999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1125" y="2344927"/>
            <a:ext cx="4507230" cy="240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lflow.org/docs/latest/getting-started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lflow.org/docs/latest/getting-started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linkedin.com/in/igor-stureiko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gor-stureiko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477350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MLOps</a:t>
            </a:r>
            <a:br>
              <a:rPr lang="en-US" dirty="0"/>
            </a:br>
            <a:r>
              <a:rPr lang="en-US" sz="3200" dirty="0" err="1"/>
              <a:t>MLFlow</a:t>
            </a:r>
            <a:r>
              <a:rPr lang="en-US" sz="3200" dirty="0"/>
              <a:t> – </a:t>
            </a:r>
            <a:r>
              <a:rPr lang="ru-RU" sz="3200" dirty="0" err="1"/>
              <a:t>логирование</a:t>
            </a:r>
            <a:r>
              <a:rPr lang="ru-RU" sz="3200" dirty="0"/>
              <a:t> экспериментов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1569211"/>
            <a:ext cx="66535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FFFFFF"/>
                </a:solidFill>
              </a:rPr>
              <a:t>Версионирование</a:t>
            </a:r>
            <a:r>
              <a:rPr sz="5400" spc="-290" dirty="0">
                <a:solidFill>
                  <a:srgbClr val="FFFFFF"/>
                </a:solidFill>
              </a:rPr>
              <a:t> </a:t>
            </a:r>
            <a:r>
              <a:rPr sz="5400" spc="-50" dirty="0">
                <a:solidFill>
                  <a:srgbClr val="FFFFFF"/>
                </a:solidFill>
              </a:rPr>
              <a:t>и </a:t>
            </a:r>
            <a:r>
              <a:rPr sz="5400" spc="-10" dirty="0">
                <a:solidFill>
                  <a:srgbClr val="FFFFFF"/>
                </a:solidFill>
              </a:rPr>
              <a:t>воспроизводимость</a:t>
            </a:r>
            <a:endParaRPr sz="5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84"/>
          <p:cNvGraphicFramePr/>
          <p:nvPr>
            <p:extLst>
              <p:ext uri="{D42A27DB-BD31-4B8C-83A1-F6EECF244321}">
                <p14:modId xmlns:p14="http://schemas.microsoft.com/office/powerpoint/2010/main" val="3753463439"/>
              </p:ext>
            </p:extLst>
          </p:nvPr>
        </p:nvGraphicFramePr>
        <p:xfrm>
          <a:off x="952500" y="1544194"/>
          <a:ext cx="7239000" cy="1142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MLFlow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управления жизненным циклом 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ML-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проектов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Помогает навести порядок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 автоматизировать задачи (в том числе регулярное переобучение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ваших моделей)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Роботы надежнее людей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все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что можно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нужно автоматизировать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MLOps –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это инструменты + навыки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Причем навыки важнее инструментов</a:t>
                      </a:r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. </a:t>
                      </a:r>
                      <a:endParaRPr sz="11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247" y="4876800"/>
            <a:ext cx="1298448" cy="1463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Воспроизводимость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00" y="994563"/>
            <a:ext cx="568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мы разрабатываем модели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34635-9714-255E-3D18-CC9ECF81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9692"/>
            <a:ext cx="7772400" cy="34895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тут не так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9530B-B7FA-3C20-D892-70EA51AE7030}"/>
              </a:ext>
            </a:extLst>
          </p:cNvPr>
          <p:cNvSpPr txBox="1"/>
          <p:nvPr/>
        </p:nvSpPr>
        <p:spPr>
          <a:xfrm>
            <a:off x="1090867" y="1241086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Много ручного труда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Долго и унизительно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контекст утрачивается очень быстро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93BC2-6FDF-F833-FCEA-07867A1CC605}"/>
              </a:ext>
            </a:extLst>
          </p:cNvPr>
          <p:cNvSpPr txBox="1"/>
          <p:nvPr/>
        </p:nvSpPr>
        <p:spPr>
          <a:xfrm>
            <a:off x="5061799" y="1240982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Локальные эксперименты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окружения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бардак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179EF-0677-7728-1D02-3A2646035764}"/>
              </a:ext>
            </a:extLst>
          </p:cNvPr>
          <p:cNvSpPr txBox="1"/>
          <p:nvPr/>
        </p:nvSpPr>
        <p:spPr>
          <a:xfrm>
            <a:off x="1090867" y="2125273"/>
            <a:ext cx="33602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Ничего не версионируется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данные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результаты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ни модели (веса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иногда даже код)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1A889-5AD2-A2D1-C6F3-B19B0BC3D611}"/>
              </a:ext>
            </a:extLst>
          </p:cNvPr>
          <p:cNvSpPr txBox="1"/>
          <p:nvPr/>
        </p:nvSpPr>
        <p:spPr>
          <a:xfrm>
            <a:off x="5061798" y="2125273"/>
            <a:ext cx="36423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Нет нормальной коммуникации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 результатами в почте/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чатиках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(бардак)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RU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F8901-BDC0-5905-5724-C692960015E1}"/>
              </a:ext>
            </a:extLst>
          </p:cNvPr>
          <p:cNvSpPr txBox="1"/>
          <p:nvPr/>
        </p:nvSpPr>
        <p:spPr>
          <a:xfrm>
            <a:off x="1090867" y="3095435"/>
            <a:ext cx="33602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между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ML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Ops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Разные стеки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трудности перевода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425D1-CACA-4929-3634-FA46DE2BACA1}"/>
              </a:ext>
            </a:extLst>
          </p:cNvPr>
          <p:cNvSpPr txBox="1"/>
          <p:nvPr/>
        </p:nvSpPr>
        <p:spPr>
          <a:xfrm>
            <a:off x="5061799" y="3095435"/>
            <a:ext cx="364236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тестировании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Модель и инфраструктура тестируются отдельно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155E-5341-4EE7-7015-0DD059406EEA}"/>
              </a:ext>
            </a:extLst>
          </p:cNvPr>
          <p:cNvSpPr txBox="1"/>
          <p:nvPr/>
        </p:nvSpPr>
        <p:spPr>
          <a:xfrm>
            <a:off x="1090866" y="3849488"/>
            <a:ext cx="364236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Разрыв в мониторинге</a:t>
            </a:r>
          </a:p>
          <a:p>
            <a:pPr>
              <a:spcBef>
                <a:spcPts val="600"/>
              </a:spcBef>
            </a:pP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Инфраструктура </a:t>
            </a:r>
            <a:r>
              <a:rPr lang="ru-RU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мониторится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(возможно)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но если деградировала модель – у нас беда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;</a:t>
            </a:r>
            <a:r>
              <a:rPr lang="ru-RU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3F1E89-E7E5-8378-E108-E4DF7A09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225" y="3162414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749FF9-87E7-52B3-2BDC-9EEA2933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6225" y="2203311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3E08EA-D974-2BD9-00DD-3EC0A2E4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225" y="1327232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9BF087-78B5-4F91-3FDC-288EE2382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3947910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0ADC22D-350C-EC1C-7FD8-3AF3CC6F61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92" y="3162414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8F420D0-E626-B8A6-7DEC-28AC000B7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992" y="2203311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BD95C53-6FC0-7F89-CDBD-6111EF772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992" y="132317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нам воспроизводимость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F218-9FC5-4B9F-E9E7-EF81F420186D}"/>
              </a:ext>
            </a:extLst>
          </p:cNvPr>
          <p:cNvSpPr txBox="1"/>
          <p:nvPr/>
        </p:nvSpPr>
        <p:spPr>
          <a:xfrm>
            <a:off x="736853" y="1619271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исследованиях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9A5A-534D-E381-A724-266A43D18EC4}"/>
              </a:ext>
            </a:extLst>
          </p:cNvPr>
          <p:cNvSpPr txBox="1"/>
          <p:nvPr/>
        </p:nvSpPr>
        <p:spPr>
          <a:xfrm>
            <a:off x="736853" y="2071264"/>
            <a:ext cx="3639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Исследование – это коллаборация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Один в поле не воин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Если вы не можете повторить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сделал коллега (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или узнать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чего он не сделал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прогресса не будет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B5D0-420F-AC26-225D-B5EE72CB44AC}"/>
              </a:ext>
            </a:extLst>
          </p:cNvPr>
          <p:cNvSpPr txBox="1"/>
          <p:nvPr/>
        </p:nvSpPr>
        <p:spPr>
          <a:xfrm>
            <a:off x="4824258" y="161927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бизнесе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3B84-F5DB-0F73-4CC0-548E3D819927}"/>
              </a:ext>
            </a:extLst>
          </p:cNvPr>
          <p:cNvSpPr txBox="1"/>
          <p:nvPr/>
        </p:nvSpPr>
        <p:spPr>
          <a:xfrm>
            <a:off x="4824258" y="2071264"/>
            <a:ext cx="3639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Никто не будет инвестировать в то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что работает по счастливой случайности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Бизнесу нужны надежные и предсказуемые системы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ошибки в которых можно исправить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Время – деньги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609C-01FE-0275-D43D-475A83F04D06}"/>
              </a:ext>
            </a:extLst>
          </p:cNvPr>
          <p:cNvSpPr txBox="1"/>
          <p:nvPr/>
        </p:nvSpPr>
        <p:spPr>
          <a:xfrm>
            <a:off x="763531" y="4417890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</a:rPr>
              <a:t>Воспроизводимость – основа автоматизации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48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Drift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825BE-E1FD-97B0-5E6F-83F4CD21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4957"/>
            <a:ext cx="7772400" cy="31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Drift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2D8DE-CA65-ADA9-D311-5889709F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1" y="1424723"/>
            <a:ext cx="7214937" cy="33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Регулярное переобучение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3EC85-CF81-A31D-439F-54895657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3" y="1029391"/>
            <a:ext cx="6687553" cy="3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08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это</a:t>
            </a:r>
            <a:r>
              <a:rPr lang="en-US" dirty="0"/>
              <a:t>/</a:t>
            </a:r>
            <a:r>
              <a:rPr lang="ru-RU" dirty="0"/>
              <a:t>из чего состоит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98BCEA4-6AC6-D827-676A-59DC009E4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76" y="1088192"/>
            <a:ext cx="497840" cy="49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45187-8F4C-B845-8483-AD623F09FB6B}"/>
              </a:ext>
            </a:extLst>
          </p:cNvPr>
          <p:cNvSpPr txBox="1"/>
          <p:nvPr/>
        </p:nvSpPr>
        <p:spPr>
          <a:xfrm>
            <a:off x="1395663" y="1075502"/>
            <a:ext cx="635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open-source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платформа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предназначенная для управления жизненным циклом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ml-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моделей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23C8A-FE13-FE72-33E5-DCBAB274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87538"/>
            <a:ext cx="7772400" cy="211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60FC1-6E51-6853-3DFC-372A6C00D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803" y="4416417"/>
            <a:ext cx="1430087" cy="43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88293-38B2-3498-6E75-B88015E88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58" y="4416417"/>
            <a:ext cx="1307409" cy="25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AC7A-64D7-B428-2443-FC475C0F5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326" y="4437033"/>
            <a:ext cx="1763817" cy="2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0CEEA-D477-6628-9F56-13AB3022C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578" y="4419867"/>
            <a:ext cx="2306053" cy="26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AEF6E-092B-DCA9-83DE-2F8DD7F541A3}"/>
              </a:ext>
            </a:extLst>
          </p:cNvPr>
          <p:cNvCxnSpPr/>
          <p:nvPr/>
        </p:nvCxnSpPr>
        <p:spPr>
          <a:xfrm>
            <a:off x="771376" y="4236720"/>
            <a:ext cx="76868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Сценарии использования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10D51-08CA-70A1-128D-A48C3D962C8C}"/>
              </a:ext>
            </a:extLst>
          </p:cNvPr>
          <p:cNvSpPr txBox="1"/>
          <p:nvPr/>
        </p:nvSpPr>
        <p:spPr>
          <a:xfrm>
            <a:off x="1090867" y="1535726"/>
            <a:ext cx="33602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Трекинг экспериментов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Храните гиперпараметры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метрики и результаты каждого эксперимента в одном месте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;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сравнивайте результаты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Medium" panose="02000000000000000000" pitchFamily="2" charset="0"/>
                <a:ea typeface="Roboto Medium" panose="02000000000000000000" pitchFamily="2" charset="0"/>
              </a:rPr>
              <a:t>улучшайте модели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сохраняйте их в формате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Model.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0A24-DE91-377D-1B9F-0DE03CB3F281}"/>
              </a:ext>
            </a:extLst>
          </p:cNvPr>
          <p:cNvSpPr txBox="1"/>
          <p:nvPr/>
        </p:nvSpPr>
        <p:spPr>
          <a:xfrm>
            <a:off x="5061799" y="1535622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Мониторинг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 всегда знаете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какая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какое окружение на проде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 модель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боевом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режиме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”,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не трогая прод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В случае деградации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–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9D245-7E60-6F3D-F728-4F8990B65A91}"/>
              </a:ext>
            </a:extLst>
          </p:cNvPr>
          <p:cNvSpPr txBox="1"/>
          <p:nvPr/>
        </p:nvSpPr>
        <p:spPr>
          <a:xfrm>
            <a:off x="1090867" y="3478317"/>
            <a:ext cx="33602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Выбор и внедрение модели</a:t>
            </a:r>
          </a:p>
          <a:p>
            <a:pPr>
              <a:spcBef>
                <a:spcPts val="600"/>
              </a:spcBef>
            </a:pP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Выбирайте лучшую модель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регистрируйте в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Model Registry,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тестируйте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внедряйте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отслеживайте состояние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обучайте и переобучайте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593B4-35E6-8FE5-6044-43D7A5963A3B}"/>
              </a:ext>
            </a:extLst>
          </p:cNvPr>
          <p:cNvSpPr txBox="1"/>
          <p:nvPr/>
        </p:nvSpPr>
        <p:spPr>
          <a:xfrm>
            <a:off x="5061799" y="3478317"/>
            <a:ext cx="35437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Коллаборация</a:t>
            </a:r>
          </a:p>
          <a:p>
            <a:pPr>
              <a:spcBef>
                <a:spcPts val="600"/>
              </a:spcBef>
            </a:pP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MLFlow –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площадка для взаимодействия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результатами экспериментов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, ML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Ops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обмениваются знаниями/артефактами</a:t>
            </a:r>
            <a:r>
              <a:rPr lang="en-US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sz="13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lang="en-RU" sz="13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5CE320D-7934-980D-5671-EB91FB67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850" y="3556355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09B190-0698-C6FB-3B71-2FCF2CE3D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850" y="161781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48EF84C-35A8-5A17-18D6-3CB281DA3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992" y="3556355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AE8A679-428B-D44D-6A4C-59E9FA87A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992" y="1617819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D294EDA-FA82-CDC3-6AF2-B1EE98F1E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1083675"/>
            <a:ext cx="468000" cy="46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D3471DA-791E-4B90-12C7-4031A163D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96301" y="1083675"/>
            <a:ext cx="468000" cy="46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22DDB79-6A60-9BB9-FF0E-639A8A15F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0893" y="3010317"/>
            <a:ext cx="468000" cy="46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1E4925-DF01-7226-2B30-8B17BCF3A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7987" y="3010317"/>
            <a:ext cx="468000" cy="46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BF7A777-5950-E40C-3E71-10A7BCA090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5734" y="3010317"/>
            <a:ext cx="468000" cy="46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C2C8940-B408-1F2F-D973-B873F3C3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828" y="3010317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 Tracking</a:t>
            </a:r>
            <a:endParaRPr dirty="0"/>
          </a:p>
        </p:txBody>
      </p:sp>
      <p:pic>
        <p:nvPicPr>
          <p:cNvPr id="1026" name="Picture 2" descr="The basics of MLflow tracking.">
            <a:extLst>
              <a:ext uri="{FF2B5EF4-FFF2-40B4-BE49-F238E27FC236}">
                <a16:creationId xmlns:a16="http://schemas.microsoft.com/office/drawing/2014/main" id="{FC7FC2AB-26C2-DE73-A7F4-20BAE869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1" y="1454916"/>
            <a:ext cx="7895237" cy="29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9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MLFlow</a:t>
            </a:r>
            <a:r>
              <a:rPr lang="ru-RU" dirty="0"/>
              <a:t> </a:t>
            </a:r>
            <a:r>
              <a:rPr lang="en-US" dirty="0"/>
              <a:t>Model Registry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8569C-A933-2858-0539-5104C4D0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9508"/>
            <a:ext cx="7772400" cy="31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2C005-778B-7B8C-BBCD-C2BDC5BD42D8}"/>
              </a:ext>
            </a:extLst>
          </p:cNvPr>
          <p:cNvSpPr txBox="1"/>
          <p:nvPr/>
        </p:nvSpPr>
        <p:spPr>
          <a:xfrm>
            <a:off x="624381" y="4747107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Источник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ru-RU" sz="1100" i="1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официальная документация</a:t>
            </a:r>
            <a:endParaRPr lang="en-RU" sz="11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CB11-4D91-8977-204D-20332899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50" y="887992"/>
            <a:ext cx="6930600" cy="39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4602-A0D1-404B-5189-0A55F84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64" y="286859"/>
            <a:ext cx="2024886" cy="6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150" y="2028951"/>
            <a:ext cx="297751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60" dirty="0">
                <a:solidFill>
                  <a:srgbClr val="FFFFFF"/>
                </a:solidFill>
              </a:rPr>
              <a:t>Вопросы?</a:t>
            </a:r>
            <a:endParaRPr sz="4900"/>
          </a:p>
        </p:txBody>
      </p:sp>
      <p:grpSp>
        <p:nvGrpSpPr>
          <p:cNvPr id="4" name="object 4"/>
          <p:cNvGrpSpPr/>
          <p:nvPr/>
        </p:nvGrpSpPr>
        <p:grpSpPr>
          <a:xfrm>
            <a:off x="719327" y="3368039"/>
            <a:ext cx="4048125" cy="668020"/>
            <a:chOff x="719327" y="3368039"/>
            <a:chExt cx="4048125" cy="668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368039"/>
              <a:ext cx="664464" cy="667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607" y="3368039"/>
              <a:ext cx="664463" cy="667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6749" y="3445255"/>
            <a:ext cx="1727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“+”,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вопросы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есть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424" y="3445255"/>
            <a:ext cx="17043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Ставим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“–”,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если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вопросов</a:t>
            </a: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нет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792731"/>
            <a:ext cx="58889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Знакомство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с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командой </a:t>
            </a:r>
            <a:r>
              <a:rPr sz="4000" spc="-150" dirty="0">
                <a:solidFill>
                  <a:srgbClr val="FFFFFF"/>
                </a:solidFill>
              </a:rPr>
              <a:t>и</a:t>
            </a:r>
            <a:r>
              <a:rPr sz="4000" spc="-204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программой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курса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1095" y="1149604"/>
            <a:ext cx="4542155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2548890" indent="-6350">
              <a:lnSpc>
                <a:spcPct val="156300"/>
              </a:lnSpc>
              <a:spcBef>
                <a:spcPts val="100"/>
              </a:spcBef>
            </a:pPr>
            <a:r>
              <a:rPr sz="1600" b="1" spc="-10" dirty="0">
                <a:latin typeface="Trebuchet MS"/>
                <a:cs typeface="Trebuchet MS"/>
              </a:rPr>
              <a:t>Руководитель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-20" dirty="0">
                <a:latin typeface="Trebuchet MS"/>
                <a:cs typeface="Trebuchet MS"/>
              </a:rPr>
              <a:t>курса </a:t>
            </a:r>
            <a:r>
              <a:rPr sz="1600" b="1" spc="-20" dirty="0">
                <a:solidFill>
                  <a:srgbClr val="FF9900"/>
                </a:solidFill>
                <a:latin typeface="Trebuchet MS"/>
                <a:cs typeface="Trebuchet MS"/>
              </a:rPr>
              <a:t>Игорь</a:t>
            </a:r>
            <a:r>
              <a:rPr sz="1600" b="1" spc="-9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Стурейко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200" b="1" spc="-40" dirty="0">
                <a:latin typeface="Trebuchet MS"/>
                <a:cs typeface="Trebuchet MS"/>
              </a:rPr>
              <a:t>Teamlead,</a:t>
            </a:r>
            <a:r>
              <a:rPr sz="1200" b="1" spc="-20" dirty="0">
                <a:latin typeface="Trebuchet MS"/>
                <a:cs typeface="Trebuchet MS"/>
              </a:rPr>
              <a:t> главный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инженер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проекта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b="1" spc="-25" dirty="0">
                <a:latin typeface="Trebuchet MS"/>
                <a:cs typeface="Trebuchet MS"/>
              </a:rPr>
              <a:t>Физический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факультет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МГУ,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PhD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теоретическая </a:t>
            </a:r>
            <a:r>
              <a:rPr sz="1200" b="1" spc="-10" dirty="0">
                <a:latin typeface="Trebuchet MS"/>
                <a:cs typeface="Trebuchet MS"/>
              </a:rPr>
              <a:t>физика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63830">
              <a:lnSpc>
                <a:spcPts val="1420"/>
              </a:lnSpc>
            </a:pPr>
            <a:r>
              <a:rPr sz="1200" spc="50" dirty="0">
                <a:latin typeface="Trebuchet MS"/>
                <a:cs typeface="Trebuchet MS"/>
              </a:rPr>
              <a:t>15+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лет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опыта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в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прикладной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математике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и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математическом </a:t>
            </a:r>
            <a:r>
              <a:rPr sz="1200" spc="10" dirty="0">
                <a:latin typeface="Trebuchet MS"/>
                <a:cs typeface="Trebuchet MS"/>
              </a:rPr>
              <a:t>моделировании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НИИгазэкономика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ПАО</a:t>
            </a:r>
            <a:r>
              <a:rPr sz="1200" spc="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Газпром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420"/>
              </a:lnSpc>
            </a:pPr>
            <a:r>
              <a:rPr sz="1200" dirty="0">
                <a:latin typeface="Trebuchet MS"/>
                <a:cs typeface="Trebuchet MS"/>
              </a:rPr>
              <a:t>Руководил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командой,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решающей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прикладные</a:t>
            </a:r>
            <a:r>
              <a:rPr sz="1200" spc="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задачи,</a:t>
            </a:r>
            <a:r>
              <a:rPr sz="1200" spc="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вывод </a:t>
            </a:r>
            <a:r>
              <a:rPr sz="1200" dirty="0">
                <a:latin typeface="Trebuchet MS"/>
                <a:cs typeface="Trebuchet MS"/>
              </a:rPr>
              <a:t>готовых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моделей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в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продакшн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и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поддержку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решений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у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клиента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099" y="1195199"/>
            <a:ext cx="2430145" cy="3232785"/>
            <a:chOff x="614099" y="1195199"/>
            <a:chExt cx="2430145" cy="3232785"/>
          </a:xfrm>
        </p:grpSpPr>
        <p:sp>
          <p:nvSpPr>
            <p:cNvPr id="5" name="object 5"/>
            <p:cNvSpPr/>
            <p:nvPr/>
          </p:nvSpPr>
          <p:spPr>
            <a:xfrm>
              <a:off x="614099" y="1195199"/>
              <a:ext cx="520700" cy="3232785"/>
            </a:xfrm>
            <a:custGeom>
              <a:avLst/>
              <a:gdLst/>
              <a:ahLst/>
              <a:cxnLst/>
              <a:rect l="l" t="t" r="r" b="b"/>
              <a:pathLst>
                <a:path w="520700" h="3232785">
                  <a:moveTo>
                    <a:pt x="520200" y="0"/>
                  </a:moveTo>
                  <a:lnTo>
                    <a:pt x="0" y="0"/>
                  </a:lnTo>
                  <a:lnTo>
                    <a:pt x="0" y="3232500"/>
                  </a:lnTo>
                  <a:lnTo>
                    <a:pt x="520200" y="3232500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24" y="1576773"/>
              <a:ext cx="2253984" cy="221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Команда</a:t>
            </a:r>
            <a:r>
              <a:rPr spc="-175" dirty="0"/>
              <a:t> </a:t>
            </a:r>
            <a:r>
              <a:rPr spc="-10" dirty="0"/>
              <a:t>курса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/>
              <a:t>Вадим</a:t>
            </a:r>
            <a:r>
              <a:rPr spc="15" dirty="0"/>
              <a:t> </a:t>
            </a:r>
            <a:r>
              <a:rPr spc="-10" dirty="0"/>
              <a:t>Заигрин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b="0" dirty="0">
                <a:solidFill>
                  <a:srgbClr val="000000"/>
                </a:solidFill>
                <a:latin typeface="Trebuchet MS"/>
                <a:cs typeface="Trebuchet MS"/>
              </a:rPr>
              <a:t>Ведущий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консультант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/>
              <a:t>Дмитрий</a:t>
            </a:r>
            <a:r>
              <a:rPr spc="-95" dirty="0"/>
              <a:t> </a:t>
            </a:r>
            <a:r>
              <a:rPr spc="-10" dirty="0"/>
              <a:t>Бугайченко</a:t>
            </a:r>
          </a:p>
          <a:p>
            <a:pPr marL="12700" marR="467995">
              <a:lnSpc>
                <a:spcPct val="118000"/>
              </a:lnSpc>
              <a:spcBef>
                <a:spcPts val="190"/>
              </a:spcBef>
            </a:pPr>
            <a:r>
              <a:rPr sz="1000" b="0" spc="10" dirty="0">
                <a:solidFill>
                  <a:srgbClr val="000000"/>
                </a:solidFill>
                <a:latin typeface="Trebuchet MS"/>
                <a:cs typeface="Trebuchet MS"/>
              </a:rPr>
              <a:t>Управляющий</a:t>
            </a:r>
            <a:r>
              <a:rPr sz="1000" b="0" spc="1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директор </a:t>
            </a:r>
            <a:r>
              <a:rPr sz="1000" b="0" spc="-75" dirty="0">
                <a:solidFill>
                  <a:srgbClr val="000000"/>
                </a:solidFill>
                <a:latin typeface="Trebuchet MS"/>
                <a:cs typeface="Trebuchet MS"/>
              </a:rPr>
              <a:t>к.ф.-</a:t>
            </a:r>
            <a:r>
              <a:rPr sz="1000" b="0" spc="-20" dirty="0">
                <a:solidFill>
                  <a:srgbClr val="000000"/>
                </a:solidFill>
                <a:latin typeface="Trebuchet MS"/>
                <a:cs typeface="Trebuchet MS"/>
              </a:rPr>
              <a:t>м.н.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/>
              <a:t>Петр</a:t>
            </a:r>
            <a:r>
              <a:rPr spc="-60" dirty="0"/>
              <a:t> </a:t>
            </a:r>
            <a:r>
              <a:rPr spc="-10" dirty="0"/>
              <a:t>Емельянов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b="0" spc="-25" dirty="0">
                <a:solidFill>
                  <a:srgbClr val="000000"/>
                </a:solidFill>
                <a:latin typeface="Trebuchet MS"/>
                <a:cs typeface="Trebuchet MS"/>
              </a:rPr>
              <a:t>CEO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Павел</a:t>
            </a:r>
            <a:r>
              <a:rPr spc="-60" dirty="0"/>
              <a:t> </a:t>
            </a:r>
            <a:r>
              <a:rPr spc="-10" dirty="0"/>
              <a:t>Филонов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b="0" dirty="0">
                <a:solidFill>
                  <a:srgbClr val="000000"/>
                </a:solidFill>
                <a:latin typeface="Trebuchet MS"/>
                <a:cs typeface="Trebuchet MS"/>
              </a:rPr>
              <a:t>Собственный</a:t>
            </a:r>
            <a:r>
              <a:rPr sz="1000" b="0" spc="1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Trebuchet MS"/>
                <a:cs typeface="Trebuchet MS"/>
              </a:rPr>
              <a:t>консалтинг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099" y="1195199"/>
            <a:ext cx="1006475" cy="3617595"/>
            <a:chOff x="614099" y="1195199"/>
            <a:chExt cx="1006475" cy="3617595"/>
          </a:xfrm>
        </p:grpSpPr>
        <p:sp>
          <p:nvSpPr>
            <p:cNvPr id="5" name="object 5"/>
            <p:cNvSpPr/>
            <p:nvPr/>
          </p:nvSpPr>
          <p:spPr>
            <a:xfrm>
              <a:off x="614099" y="1195199"/>
              <a:ext cx="520700" cy="3617595"/>
            </a:xfrm>
            <a:custGeom>
              <a:avLst/>
              <a:gdLst/>
              <a:ahLst/>
              <a:cxnLst/>
              <a:rect l="l" t="t" r="r" b="b"/>
              <a:pathLst>
                <a:path w="520700" h="3617595">
                  <a:moveTo>
                    <a:pt x="520200" y="0"/>
                  </a:moveTo>
                  <a:lnTo>
                    <a:pt x="0" y="0"/>
                  </a:lnTo>
                  <a:lnTo>
                    <a:pt x="0" y="3617576"/>
                  </a:lnTo>
                  <a:lnTo>
                    <a:pt x="520200" y="3617576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19" y="1279644"/>
              <a:ext cx="830099" cy="81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919" y="2150641"/>
              <a:ext cx="830099" cy="819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919" y="3021637"/>
              <a:ext cx="830099" cy="81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919" y="3894441"/>
              <a:ext cx="830099" cy="8189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72360" y="1441958"/>
            <a:ext cx="1589405" cy="13182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500" b="1" dirty="0">
                <a:solidFill>
                  <a:srgbClr val="FF9900"/>
                </a:solidFill>
                <a:latin typeface="Trebuchet MS"/>
                <a:cs typeface="Trebuchet MS"/>
              </a:rPr>
              <a:t>Максим</a:t>
            </a:r>
            <a:r>
              <a:rPr sz="1500" b="1" spc="114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Мигутин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20" dirty="0">
                <a:latin typeface="Trebuchet MS"/>
                <a:cs typeface="Trebuchet MS"/>
              </a:rPr>
              <a:t>DataScientist,</a:t>
            </a:r>
            <a:r>
              <a:rPr sz="1000" spc="1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DataEngineer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Николай</a:t>
            </a:r>
            <a:r>
              <a:rPr sz="1500" b="1" spc="-4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Осипов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90" dirty="0">
                <a:latin typeface="Trebuchet MS"/>
                <a:cs typeface="Trebuchet MS"/>
              </a:rPr>
              <a:t>ML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66227" y="1160852"/>
            <a:ext cx="939800" cy="3617595"/>
            <a:chOff x="7466227" y="1160852"/>
            <a:chExt cx="939800" cy="3617595"/>
          </a:xfrm>
        </p:grpSpPr>
        <p:sp>
          <p:nvSpPr>
            <p:cNvPr id="12" name="object 12"/>
            <p:cNvSpPr/>
            <p:nvPr/>
          </p:nvSpPr>
          <p:spPr>
            <a:xfrm>
              <a:off x="7885690" y="1160852"/>
              <a:ext cx="520700" cy="3617595"/>
            </a:xfrm>
            <a:custGeom>
              <a:avLst/>
              <a:gdLst/>
              <a:ahLst/>
              <a:cxnLst/>
              <a:rect l="l" t="t" r="r" b="b"/>
              <a:pathLst>
                <a:path w="520700" h="3617595">
                  <a:moveTo>
                    <a:pt x="520200" y="0"/>
                  </a:moveTo>
                  <a:lnTo>
                    <a:pt x="0" y="0"/>
                  </a:lnTo>
                  <a:lnTo>
                    <a:pt x="0" y="3617576"/>
                  </a:lnTo>
                  <a:lnTo>
                    <a:pt x="520200" y="3617576"/>
                  </a:lnTo>
                  <a:lnTo>
                    <a:pt x="5202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6227" y="1245298"/>
              <a:ext cx="830099" cy="818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6227" y="2987290"/>
              <a:ext cx="830099" cy="819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6227" y="2116293"/>
              <a:ext cx="830099" cy="819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6227" y="3894442"/>
              <a:ext cx="830099" cy="8189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72360" y="3193033"/>
            <a:ext cx="1729105" cy="13474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Николай</a:t>
            </a:r>
            <a:r>
              <a:rPr sz="1500" b="1" spc="-4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Степанов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spc="90" dirty="0">
                <a:latin typeface="Trebuchet MS"/>
                <a:cs typeface="Trebuchet MS"/>
              </a:rPr>
              <a:t>ML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Инна</a:t>
            </a:r>
            <a:r>
              <a:rPr sz="1500" b="1" spc="-10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FF9900"/>
                </a:solidFill>
                <a:latin typeface="Trebuchet MS"/>
                <a:cs typeface="Trebuchet MS"/>
              </a:rPr>
              <a:t>Мельникова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000" dirty="0">
                <a:latin typeface="Trebuchet MS"/>
                <a:cs typeface="Trebuchet MS"/>
              </a:rPr>
              <a:t>Комьюнити</a:t>
            </a:r>
            <a:r>
              <a:rPr sz="1000" spc="16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менеджер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ML</a:t>
            </a:r>
            <a:r>
              <a:rPr lang="en-US" dirty="0"/>
              <a:t>Ops</a:t>
            </a:r>
            <a:br>
              <a:rPr lang="en-US" sz="3200" dirty="0"/>
            </a:br>
            <a:r>
              <a:rPr lang="en-US" sz="2400" dirty="0" err="1"/>
              <a:t>MLFlow</a:t>
            </a:r>
            <a:r>
              <a:rPr lang="en-US" sz="2400" dirty="0"/>
              <a:t> – </a:t>
            </a:r>
            <a:r>
              <a:rPr lang="ru-RU" sz="2400" dirty="0" err="1"/>
              <a:t>логирование</a:t>
            </a:r>
            <a:r>
              <a:rPr lang="ru-RU" sz="2400" dirty="0"/>
              <a:t> экспериментов</a:t>
            </a:r>
            <a:endParaRPr b="0"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BDA60-D1B3-5B41-A4D2-CDAE2DD6B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209;p48">
            <a:extLst>
              <a:ext uri="{FF2B5EF4-FFF2-40B4-BE49-F238E27FC236}">
                <a16:creationId xmlns:a16="http://schemas.microsoft.com/office/drawing/2014/main" id="{D0D012C5-1A3B-EC4C-B8A7-64C8AF21B41A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5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150" y="2051811"/>
            <a:ext cx="414909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0" dirty="0">
                <a:solidFill>
                  <a:srgbClr val="FFFFFF"/>
                </a:solidFill>
              </a:rPr>
              <a:t>О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-85" dirty="0">
                <a:solidFill>
                  <a:srgbClr val="FFFFFF"/>
                </a:solidFill>
              </a:rPr>
              <a:t>курсе</a:t>
            </a:r>
            <a:r>
              <a:rPr sz="4600" spc="-250" dirty="0">
                <a:solidFill>
                  <a:srgbClr val="FFFFFF"/>
                </a:solidFill>
              </a:rPr>
              <a:t> </a:t>
            </a:r>
            <a:r>
              <a:rPr sz="4600" spc="125" dirty="0">
                <a:solidFill>
                  <a:srgbClr val="FFFFFF"/>
                </a:solidFill>
              </a:rPr>
              <a:t>MLOps</a:t>
            </a:r>
            <a:endParaRPr sz="4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Карта</a:t>
            </a:r>
            <a:r>
              <a:rPr spc="-170" dirty="0"/>
              <a:t> </a:t>
            </a:r>
            <a:r>
              <a:rPr spc="-10" dirty="0"/>
              <a:t>курса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49" y="769970"/>
            <a:ext cx="8103391" cy="40440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1378" y="911859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1.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Процессы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3384" y="1804923"/>
            <a:ext cx="16262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2.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Инфраструктура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3384" y="2655316"/>
            <a:ext cx="1660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4.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Моделирование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3384" y="2655316"/>
            <a:ext cx="1171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5.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3384" y="3508755"/>
            <a:ext cx="1544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6.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3384" y="3508755"/>
            <a:ext cx="1305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7.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Мониторинг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1378" y="4400296"/>
            <a:ext cx="1517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Trebuchet MS"/>
                <a:cs typeface="Trebuchet MS"/>
              </a:rPr>
              <a:t>8.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Курсовой </a:t>
            </a:r>
            <a:r>
              <a:rPr sz="1300" spc="-10" dirty="0">
                <a:latin typeface="Trebuchet MS"/>
                <a:cs typeface="Trebuchet MS"/>
              </a:rPr>
              <a:t>проект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95016" y="1338072"/>
            <a:ext cx="4761230" cy="1149350"/>
            <a:chOff x="2795016" y="1338072"/>
            <a:chExt cx="4761230" cy="11493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0639" y="1338072"/>
              <a:ext cx="246887" cy="246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016" y="2237232"/>
              <a:ext cx="249936" cy="2499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056" y="2231136"/>
              <a:ext cx="249935" cy="2499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45856" y="13446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0740" y="2246883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3384" y="1804923"/>
            <a:ext cx="2380615" cy="61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10"/>
              </a:spcBef>
            </a:pPr>
            <a:r>
              <a:rPr sz="1000" i="1" spc="-1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9109" y="878379"/>
            <a:ext cx="6843395" cy="3844290"/>
            <a:chOff x="789109" y="878379"/>
            <a:chExt cx="6843395" cy="384429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056" y="3090671"/>
              <a:ext cx="249935" cy="246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6248" y="3090671"/>
              <a:ext cx="249936" cy="246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6248" y="3944111"/>
              <a:ext cx="249936" cy="2499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5304" y="3944111"/>
              <a:ext cx="246888" cy="2499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5383" y="878379"/>
              <a:ext cx="419929" cy="3960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109" y="1771398"/>
              <a:ext cx="419929" cy="396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9110" y="1770692"/>
              <a:ext cx="419929" cy="396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9110" y="2609735"/>
              <a:ext cx="419929" cy="396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109" y="2616087"/>
              <a:ext cx="419929" cy="396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109" y="3457464"/>
              <a:ext cx="419929" cy="3959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9110" y="3471719"/>
              <a:ext cx="419929" cy="396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5383" y="4326413"/>
              <a:ext cx="419929" cy="3960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633945" y="30972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72375" y="3097276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2375" y="3953764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10740" y="3953764"/>
            <a:ext cx="600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40" dirty="0">
                <a:latin typeface="Georgia"/>
                <a:cs typeface="Georgia"/>
              </a:rPr>
              <a:t>HomeTask</a:t>
            </a:r>
            <a:endParaRPr sz="1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712" y="36601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2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2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5344" y="3742435"/>
            <a:ext cx="1906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Взаимодействие</a:t>
            </a:r>
            <a:r>
              <a:rPr sz="12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</a:t>
            </a:r>
            <a:r>
              <a:rPr sz="12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командой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1.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Процессы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09304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172716"/>
            <a:ext cx="2559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Вводное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занятие,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знакомство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курсом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615406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2696972"/>
            <a:ext cx="1929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Цели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метрики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ML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проектов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37768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18179"/>
            <a:ext cx="19297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исходного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кода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18249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263644"/>
            <a:ext cx="3123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 Формирование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процессов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команды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02015" y="1683727"/>
            <a:ext cx="5735688" cy="2857791"/>
            <a:chOff x="1802015" y="1683727"/>
            <a:chExt cx="5735688" cy="2857791"/>
          </a:xfrm>
        </p:grpSpPr>
        <p:sp>
          <p:nvSpPr>
            <p:cNvPr id="16" name="object 16"/>
            <p:cNvSpPr/>
            <p:nvPr/>
          </p:nvSpPr>
          <p:spPr>
            <a:xfrm>
              <a:off x="1802015" y="1683727"/>
              <a:ext cx="424815" cy="2734945"/>
            </a:xfrm>
            <a:custGeom>
              <a:avLst/>
              <a:gdLst/>
              <a:ahLst/>
              <a:cxnLst/>
              <a:rect l="l" t="t" r="r" b="b"/>
              <a:pathLst>
                <a:path w="424814" h="2734945">
                  <a:moveTo>
                    <a:pt x="424688" y="607314"/>
                  </a:moveTo>
                  <a:lnTo>
                    <a:pt x="415163" y="602551"/>
                  </a:lnTo>
                  <a:lnTo>
                    <a:pt x="348488" y="569214"/>
                  </a:lnTo>
                  <a:lnTo>
                    <a:pt x="348488" y="602551"/>
                  </a:lnTo>
                  <a:lnTo>
                    <a:pt x="9525" y="602551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609955"/>
                  </a:lnTo>
                  <a:lnTo>
                    <a:pt x="0" y="1132319"/>
                  </a:lnTo>
                  <a:lnTo>
                    <a:pt x="0" y="1654670"/>
                  </a:lnTo>
                  <a:lnTo>
                    <a:pt x="0" y="2699397"/>
                  </a:lnTo>
                  <a:lnTo>
                    <a:pt x="2133" y="2701531"/>
                  </a:lnTo>
                  <a:lnTo>
                    <a:pt x="343611" y="2701531"/>
                  </a:lnTo>
                  <a:lnTo>
                    <a:pt x="343611" y="2734868"/>
                  </a:lnTo>
                  <a:lnTo>
                    <a:pt x="410286" y="2701531"/>
                  </a:lnTo>
                  <a:lnTo>
                    <a:pt x="419811" y="2696768"/>
                  </a:lnTo>
                  <a:lnTo>
                    <a:pt x="410286" y="2692006"/>
                  </a:lnTo>
                  <a:lnTo>
                    <a:pt x="343611" y="2658668"/>
                  </a:lnTo>
                  <a:lnTo>
                    <a:pt x="343611" y="2692006"/>
                  </a:lnTo>
                  <a:lnTo>
                    <a:pt x="9525" y="2692006"/>
                  </a:lnTo>
                  <a:lnTo>
                    <a:pt x="9525" y="1656803"/>
                  </a:lnTo>
                  <a:lnTo>
                    <a:pt x="348488" y="1656803"/>
                  </a:lnTo>
                  <a:lnTo>
                    <a:pt x="348488" y="1690141"/>
                  </a:lnTo>
                  <a:lnTo>
                    <a:pt x="415163" y="1656803"/>
                  </a:lnTo>
                  <a:lnTo>
                    <a:pt x="424688" y="1652041"/>
                  </a:lnTo>
                  <a:lnTo>
                    <a:pt x="415163" y="1647278"/>
                  </a:lnTo>
                  <a:lnTo>
                    <a:pt x="348488" y="1613941"/>
                  </a:lnTo>
                  <a:lnTo>
                    <a:pt x="348488" y="1647278"/>
                  </a:lnTo>
                  <a:lnTo>
                    <a:pt x="9525" y="1647278"/>
                  </a:lnTo>
                  <a:lnTo>
                    <a:pt x="9525" y="1134440"/>
                  </a:lnTo>
                  <a:lnTo>
                    <a:pt x="348488" y="1134440"/>
                  </a:lnTo>
                  <a:lnTo>
                    <a:pt x="348488" y="1167777"/>
                  </a:lnTo>
                  <a:lnTo>
                    <a:pt x="415163" y="1134440"/>
                  </a:lnTo>
                  <a:lnTo>
                    <a:pt x="424688" y="1129677"/>
                  </a:lnTo>
                  <a:lnTo>
                    <a:pt x="415163" y="1124915"/>
                  </a:lnTo>
                  <a:lnTo>
                    <a:pt x="348488" y="1091577"/>
                  </a:lnTo>
                  <a:lnTo>
                    <a:pt x="348488" y="1124915"/>
                  </a:lnTo>
                  <a:lnTo>
                    <a:pt x="9525" y="1124915"/>
                  </a:lnTo>
                  <a:lnTo>
                    <a:pt x="9525" y="612076"/>
                  </a:lnTo>
                  <a:lnTo>
                    <a:pt x="348488" y="612076"/>
                  </a:lnTo>
                  <a:lnTo>
                    <a:pt x="348488" y="645414"/>
                  </a:lnTo>
                  <a:lnTo>
                    <a:pt x="415163" y="612076"/>
                  </a:lnTo>
                  <a:lnTo>
                    <a:pt x="424688" y="607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568" y="4212335"/>
              <a:ext cx="326135" cy="3291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02020" y="2193324"/>
              <a:ext cx="424815" cy="1703070"/>
            </a:xfrm>
            <a:custGeom>
              <a:avLst/>
              <a:gdLst/>
              <a:ahLst/>
              <a:cxnLst/>
              <a:rect l="l" t="t" r="r" b="b"/>
              <a:pathLst>
                <a:path w="424814" h="1703070">
                  <a:moveTo>
                    <a:pt x="348491" y="1626707"/>
                  </a:moveTo>
                  <a:lnTo>
                    <a:pt x="348491" y="1702907"/>
                  </a:lnTo>
                  <a:lnTo>
                    <a:pt x="415166" y="1669569"/>
                  </a:lnTo>
                  <a:lnTo>
                    <a:pt x="361191" y="1669569"/>
                  </a:lnTo>
                  <a:lnTo>
                    <a:pt x="361191" y="1660044"/>
                  </a:lnTo>
                  <a:lnTo>
                    <a:pt x="415166" y="1660044"/>
                  </a:lnTo>
                  <a:lnTo>
                    <a:pt x="348491" y="1626707"/>
                  </a:lnTo>
                  <a:close/>
                </a:path>
                <a:path w="424814" h="1703070">
                  <a:moveTo>
                    <a:pt x="9525" y="0"/>
                  </a:moveTo>
                  <a:lnTo>
                    <a:pt x="0" y="0"/>
                  </a:lnTo>
                  <a:lnTo>
                    <a:pt x="0" y="1667437"/>
                  </a:lnTo>
                  <a:lnTo>
                    <a:pt x="2132" y="1669569"/>
                  </a:lnTo>
                  <a:lnTo>
                    <a:pt x="348491" y="1669569"/>
                  </a:lnTo>
                  <a:lnTo>
                    <a:pt x="348491" y="1664807"/>
                  </a:lnTo>
                  <a:lnTo>
                    <a:pt x="9525" y="1664807"/>
                  </a:lnTo>
                  <a:lnTo>
                    <a:pt x="4762" y="1660044"/>
                  </a:lnTo>
                  <a:lnTo>
                    <a:pt x="9525" y="1660044"/>
                  </a:lnTo>
                  <a:lnTo>
                    <a:pt x="9525" y="0"/>
                  </a:lnTo>
                  <a:close/>
                </a:path>
                <a:path w="424814" h="1703070">
                  <a:moveTo>
                    <a:pt x="415166" y="1660044"/>
                  </a:moveTo>
                  <a:lnTo>
                    <a:pt x="361191" y="1660044"/>
                  </a:lnTo>
                  <a:lnTo>
                    <a:pt x="361191" y="1669569"/>
                  </a:lnTo>
                  <a:lnTo>
                    <a:pt x="415166" y="1669569"/>
                  </a:lnTo>
                  <a:lnTo>
                    <a:pt x="424691" y="1664807"/>
                  </a:lnTo>
                  <a:lnTo>
                    <a:pt x="415166" y="1660044"/>
                  </a:lnTo>
                  <a:close/>
                </a:path>
                <a:path w="424814" h="1703070">
                  <a:moveTo>
                    <a:pt x="9525" y="1660044"/>
                  </a:moveTo>
                  <a:lnTo>
                    <a:pt x="4762" y="1660044"/>
                  </a:lnTo>
                  <a:lnTo>
                    <a:pt x="9525" y="1664807"/>
                  </a:lnTo>
                  <a:lnTo>
                    <a:pt x="9525" y="1660044"/>
                  </a:lnTo>
                  <a:close/>
                </a:path>
                <a:path w="424814" h="1703070">
                  <a:moveTo>
                    <a:pt x="348491" y="1660044"/>
                  </a:moveTo>
                  <a:lnTo>
                    <a:pt x="9525" y="1660044"/>
                  </a:lnTo>
                  <a:lnTo>
                    <a:pt x="9525" y="1664807"/>
                  </a:lnTo>
                  <a:lnTo>
                    <a:pt x="348491" y="1664807"/>
                  </a:lnTo>
                  <a:lnTo>
                    <a:pt x="348491" y="1660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02020" y="2193324"/>
              <a:ext cx="424815" cy="1703070"/>
            </a:xfrm>
            <a:custGeom>
              <a:avLst/>
              <a:gdLst/>
              <a:ahLst/>
              <a:cxnLst/>
              <a:rect l="l" t="t" r="r" b="b"/>
              <a:pathLst>
                <a:path w="424814" h="1703070">
                  <a:moveTo>
                    <a:pt x="348491" y="1626707"/>
                  </a:moveTo>
                  <a:lnTo>
                    <a:pt x="348491" y="1702907"/>
                  </a:lnTo>
                  <a:lnTo>
                    <a:pt x="415166" y="1669569"/>
                  </a:lnTo>
                  <a:lnTo>
                    <a:pt x="361191" y="1669569"/>
                  </a:lnTo>
                  <a:lnTo>
                    <a:pt x="361191" y="1660044"/>
                  </a:lnTo>
                  <a:lnTo>
                    <a:pt x="415166" y="1660044"/>
                  </a:lnTo>
                  <a:lnTo>
                    <a:pt x="348491" y="1626707"/>
                  </a:lnTo>
                  <a:close/>
                </a:path>
                <a:path w="424814" h="1703070">
                  <a:moveTo>
                    <a:pt x="9525" y="0"/>
                  </a:moveTo>
                  <a:lnTo>
                    <a:pt x="0" y="0"/>
                  </a:lnTo>
                  <a:lnTo>
                    <a:pt x="0" y="1667437"/>
                  </a:lnTo>
                  <a:lnTo>
                    <a:pt x="2132" y="1669569"/>
                  </a:lnTo>
                  <a:lnTo>
                    <a:pt x="348491" y="1669569"/>
                  </a:lnTo>
                  <a:lnTo>
                    <a:pt x="348491" y="1664807"/>
                  </a:lnTo>
                  <a:lnTo>
                    <a:pt x="9525" y="1664807"/>
                  </a:lnTo>
                  <a:lnTo>
                    <a:pt x="4762" y="1660044"/>
                  </a:lnTo>
                  <a:lnTo>
                    <a:pt x="9525" y="1660044"/>
                  </a:lnTo>
                  <a:lnTo>
                    <a:pt x="9525" y="0"/>
                  </a:lnTo>
                  <a:close/>
                </a:path>
                <a:path w="424814" h="1703070">
                  <a:moveTo>
                    <a:pt x="415166" y="1660044"/>
                  </a:moveTo>
                  <a:lnTo>
                    <a:pt x="361191" y="1660044"/>
                  </a:lnTo>
                  <a:lnTo>
                    <a:pt x="361191" y="1669569"/>
                  </a:lnTo>
                  <a:lnTo>
                    <a:pt x="415166" y="1669569"/>
                  </a:lnTo>
                  <a:lnTo>
                    <a:pt x="424691" y="1664807"/>
                  </a:lnTo>
                  <a:lnTo>
                    <a:pt x="415166" y="1660044"/>
                  </a:lnTo>
                  <a:close/>
                </a:path>
                <a:path w="424814" h="1703070">
                  <a:moveTo>
                    <a:pt x="9525" y="1660044"/>
                  </a:moveTo>
                  <a:lnTo>
                    <a:pt x="4762" y="1660044"/>
                  </a:lnTo>
                  <a:lnTo>
                    <a:pt x="9525" y="1664807"/>
                  </a:lnTo>
                  <a:lnTo>
                    <a:pt x="9525" y="1660044"/>
                  </a:lnTo>
                  <a:close/>
                </a:path>
                <a:path w="424814" h="1703070">
                  <a:moveTo>
                    <a:pt x="348491" y="1660044"/>
                  </a:moveTo>
                  <a:lnTo>
                    <a:pt x="9525" y="1660044"/>
                  </a:lnTo>
                  <a:lnTo>
                    <a:pt x="9525" y="1664807"/>
                  </a:lnTo>
                  <a:lnTo>
                    <a:pt x="348491" y="1664807"/>
                  </a:lnTo>
                  <a:lnTo>
                    <a:pt x="348491" y="1660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20760000">
            <a:off x="7618361" y="4213134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3721" y="21381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28.0</a:t>
            </a:r>
            <a:r>
              <a:rPr lang="en-US" sz="1400" dirty="0">
                <a:latin typeface="Calibri"/>
                <a:cs typeface="Calibri"/>
              </a:rPr>
              <a:t>8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721" y="26715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04.0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7928" y="31988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3430" y="42351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en-US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7928" y="370789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11.0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618" y="1200956"/>
            <a:ext cx="419929" cy="396000"/>
          </a:xfrm>
          <a:prstGeom prst="rect">
            <a:avLst/>
          </a:prstGeom>
        </p:spPr>
      </p:pic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33720" y="1701425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18.0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19" y="217691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en-US" sz="1400" dirty="0">
                <a:latin typeface="Calibri"/>
                <a:cs typeface="Calibri"/>
              </a:rPr>
              <a:t>3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718" y="265027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25.0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3338" y="359698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02.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717" y="312362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Calibri"/>
                <a:cs typeface="Calibri"/>
              </a:rPr>
              <a:t>30</a:t>
            </a:r>
            <a:r>
              <a:rPr sz="1400" dirty="0">
                <a:latin typeface="Calibri"/>
                <a:cs typeface="Calibri"/>
              </a:rPr>
              <a:t>.0</a:t>
            </a:r>
            <a:r>
              <a:rPr lang="en-US" sz="1400" dirty="0">
                <a:latin typeface="Calibri"/>
                <a:cs typeface="Calibri"/>
              </a:rPr>
              <a:t>9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233716" y="404359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en-US" sz="140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94F9B6C-4E82-AD4D-ABCA-E3226321071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1883525" y="1483764"/>
            <a:ext cx="306124" cy="3704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4431C1-2EC4-2F40-BD3E-A484A06A8F92}"/>
              </a:ext>
            </a:extLst>
          </p:cNvPr>
          <p:cNvGrpSpPr/>
          <p:nvPr/>
        </p:nvGrpSpPr>
        <p:grpSpPr>
          <a:xfrm>
            <a:off x="544833" y="936189"/>
            <a:ext cx="2613025" cy="579755"/>
            <a:chOff x="999635" y="945648"/>
            <a:chExt cx="2613025" cy="579755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D44F157-FDCE-0E4D-BA44-ACC9B7647922}"/>
                </a:ext>
              </a:extLst>
            </p:cNvPr>
            <p:cNvSpPr/>
            <p:nvPr/>
          </p:nvSpPr>
          <p:spPr>
            <a:xfrm>
              <a:off x="999635" y="945648"/>
              <a:ext cx="2613025" cy="579755"/>
            </a:xfrm>
            <a:prstGeom prst="round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7063" algn="l"/>
              <a:r>
                <a:rPr lang="ru-RU" sz="1600" dirty="0">
                  <a:solidFill>
                    <a:schemeClr val="tx1"/>
                  </a:solidFill>
                </a:rPr>
                <a:t>2. Инфраструктура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6" name="object 43">
              <a:extLst>
                <a:ext uri="{FF2B5EF4-FFF2-40B4-BE49-F238E27FC236}">
                  <a16:creationId xmlns:a16="http://schemas.microsoft.com/office/drawing/2014/main" id="{60D18522-D1F6-D840-9527-07A93E268A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032988"/>
              <a:ext cx="419929" cy="396000"/>
            </a:xfrm>
            <a:prstGeom prst="rect">
              <a:avLst/>
            </a:prstGeom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A2EACC4-8269-4A4E-92EF-588D27D491F7}"/>
              </a:ext>
            </a:extLst>
          </p:cNvPr>
          <p:cNvSpPr/>
          <p:nvPr/>
        </p:nvSpPr>
        <p:spPr>
          <a:xfrm>
            <a:off x="2221829" y="162394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Базовые блоки инфраструктуры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0B193A2-1ED0-6741-9942-19D5B6A731E9}"/>
              </a:ext>
            </a:extLst>
          </p:cNvPr>
          <p:cNvSpPr/>
          <p:nvPr/>
        </p:nvSpPr>
        <p:spPr>
          <a:xfrm>
            <a:off x="2221828" y="2095116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Облачные провайдеры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2CAD91D-B3AA-164E-855C-0C229080DDAA}"/>
              </a:ext>
            </a:extLst>
          </p:cNvPr>
          <p:cNvSpPr/>
          <p:nvPr/>
        </p:nvSpPr>
        <p:spPr>
          <a:xfrm>
            <a:off x="2221828" y="2566284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Собственная инфраструктура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B7006EA-78C4-AB4C-902A-1954E5716BEE}"/>
              </a:ext>
            </a:extLst>
          </p:cNvPr>
          <p:cNvSpPr/>
          <p:nvPr/>
        </p:nvSpPr>
        <p:spPr>
          <a:xfrm>
            <a:off x="2221827" y="3037452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Изменения кода </a:t>
            </a:r>
            <a:r>
              <a:rPr lang="en-US" sz="1200" dirty="0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5B7345-A012-D148-9A98-5A738897261C}"/>
              </a:ext>
            </a:extLst>
          </p:cNvPr>
          <p:cNvSpPr/>
          <p:nvPr/>
        </p:nvSpPr>
        <p:spPr>
          <a:xfrm>
            <a:off x="2234710" y="3508620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 err="1">
                <a:solidFill>
                  <a:schemeClr val="tx1"/>
                </a:solidFill>
              </a:rPr>
              <a:t>Биллинг</a:t>
            </a:r>
            <a:r>
              <a:rPr lang="ru-RU" sz="1200" dirty="0">
                <a:solidFill>
                  <a:schemeClr val="tx1"/>
                </a:solidFill>
              </a:rPr>
              <a:t> и </a:t>
            </a:r>
            <a:r>
              <a:rPr lang="en-US" sz="1200" dirty="0">
                <a:solidFill>
                  <a:schemeClr val="tx1"/>
                </a:solidFill>
              </a:rPr>
              <a:t>Identity and Access Management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BAA0C98-5166-B54C-87C2-B882CC581C2F}"/>
              </a:ext>
            </a:extLst>
          </p:cNvPr>
          <p:cNvSpPr/>
          <p:nvPr/>
        </p:nvSpPr>
        <p:spPr>
          <a:xfrm>
            <a:off x="2234710" y="445095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200" dirty="0">
                <a:solidFill>
                  <a:schemeClr val="tx1"/>
                </a:solidFill>
              </a:rPr>
              <a:t>Практика. Настройка облачной инфраструктуры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01588D1-1EF0-9042-92DF-47D17642781B}"/>
              </a:ext>
            </a:extLst>
          </p:cNvPr>
          <p:cNvSpPr/>
          <p:nvPr/>
        </p:nvSpPr>
        <p:spPr>
          <a:xfrm>
            <a:off x="2234710" y="3979788"/>
            <a:ext cx="5356225" cy="396240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Terraform. </a:t>
            </a:r>
            <a:r>
              <a:rPr lang="ru-RU" sz="1200" dirty="0">
                <a:solidFill>
                  <a:schemeClr val="tx1"/>
                </a:solidFill>
              </a:rPr>
              <a:t>Создание инфраструктуры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7ECA220-C612-2F40-B836-244F5DF5B5F1}"/>
              </a:ext>
            </a:extLst>
          </p:cNvPr>
          <p:cNvCxnSpPr>
            <a:cxnSpLocks/>
            <a:stCxn id="54" idx="2"/>
            <a:endCxn id="61" idx="1"/>
          </p:cNvCxnSpPr>
          <p:nvPr/>
        </p:nvCxnSpPr>
        <p:spPr>
          <a:xfrm rot="16200000" flipH="1">
            <a:off x="1647941" y="1719349"/>
            <a:ext cx="777292" cy="3704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A989974-C113-EC40-878D-3328202C0B91}"/>
              </a:ext>
            </a:extLst>
          </p:cNvPr>
          <p:cNvCxnSpPr>
            <a:cxnSpLocks/>
            <a:stCxn id="54" idx="2"/>
            <a:endCxn id="62" idx="1"/>
          </p:cNvCxnSpPr>
          <p:nvPr/>
        </p:nvCxnSpPr>
        <p:spPr>
          <a:xfrm rot="16200000" flipH="1">
            <a:off x="1412357" y="1954933"/>
            <a:ext cx="1248460" cy="3704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3EEBA0A-A597-5149-B40C-161641FE8B80}"/>
              </a:ext>
            </a:extLst>
          </p:cNvPr>
          <p:cNvCxnSpPr>
            <a:cxnSpLocks/>
            <a:stCxn id="54" idx="2"/>
            <a:endCxn id="63" idx="1"/>
          </p:cNvCxnSpPr>
          <p:nvPr/>
        </p:nvCxnSpPr>
        <p:spPr>
          <a:xfrm rot="16200000" flipH="1">
            <a:off x="1176772" y="2190517"/>
            <a:ext cx="1719628" cy="3704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364A592-A8B7-FA46-AF49-1E9094959999}"/>
              </a:ext>
            </a:extLst>
          </p:cNvPr>
          <p:cNvCxnSpPr>
            <a:cxnSpLocks/>
            <a:stCxn id="54" idx="2"/>
            <a:endCxn id="64" idx="1"/>
          </p:cNvCxnSpPr>
          <p:nvPr/>
        </p:nvCxnSpPr>
        <p:spPr>
          <a:xfrm rot="16200000" flipH="1">
            <a:off x="947630" y="2419660"/>
            <a:ext cx="2190796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7654BFA-4207-9843-AD56-DCA7709A0827}"/>
              </a:ext>
            </a:extLst>
          </p:cNvPr>
          <p:cNvCxnSpPr>
            <a:cxnSpLocks/>
            <a:stCxn id="54" idx="2"/>
            <a:endCxn id="66" idx="1"/>
          </p:cNvCxnSpPr>
          <p:nvPr/>
        </p:nvCxnSpPr>
        <p:spPr>
          <a:xfrm rot="16200000" flipH="1">
            <a:off x="712046" y="2655244"/>
            <a:ext cx="2661964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4C105C8-F4A6-C445-AD2A-38C0D6417B0A}"/>
              </a:ext>
            </a:extLst>
          </p:cNvPr>
          <p:cNvCxnSpPr>
            <a:cxnSpLocks/>
            <a:stCxn id="54" idx="2"/>
            <a:endCxn id="65" idx="1"/>
          </p:cNvCxnSpPr>
          <p:nvPr/>
        </p:nvCxnSpPr>
        <p:spPr>
          <a:xfrm rot="16200000" flipH="1">
            <a:off x="476461" y="2890829"/>
            <a:ext cx="3133134" cy="3833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bject 40">
            <a:extLst>
              <a:ext uri="{FF2B5EF4-FFF2-40B4-BE49-F238E27FC236}">
                <a16:creationId xmlns:a16="http://schemas.microsoft.com/office/drawing/2014/main" id="{EE7159CD-B91F-3949-9CBE-4391137D37DA}"/>
              </a:ext>
            </a:extLst>
          </p:cNvPr>
          <p:cNvSpPr txBox="1"/>
          <p:nvPr/>
        </p:nvSpPr>
        <p:spPr>
          <a:xfrm>
            <a:off x="1230355" y="451710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ru-RU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10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1917" y="4486010"/>
            <a:ext cx="326135" cy="32613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 rot="20760000">
            <a:off x="7658711" y="4497876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3540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434588"/>
            <a:ext cx="1262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733675" cy="579755"/>
          </a:xfrm>
          <a:custGeom>
            <a:avLst/>
            <a:gdLst/>
            <a:ahLst/>
            <a:cxnLst/>
            <a:rect l="l" t="t" r="r" b="b"/>
            <a:pathLst>
              <a:path w="2733675" h="579755">
                <a:moveTo>
                  <a:pt x="2636935" y="0"/>
                </a:moveTo>
                <a:lnTo>
                  <a:pt x="96550" y="0"/>
                </a:lnTo>
                <a:lnTo>
                  <a:pt x="58968" y="7587"/>
                </a:lnTo>
                <a:lnTo>
                  <a:pt x="28279" y="28279"/>
                </a:lnTo>
                <a:lnTo>
                  <a:pt x="7587" y="58969"/>
                </a:lnTo>
                <a:lnTo>
                  <a:pt x="0" y="96551"/>
                </a:lnTo>
                <a:lnTo>
                  <a:pt x="0" y="482749"/>
                </a:lnTo>
                <a:lnTo>
                  <a:pt x="7587" y="520331"/>
                </a:lnTo>
                <a:lnTo>
                  <a:pt x="28279" y="551021"/>
                </a:lnTo>
                <a:lnTo>
                  <a:pt x="58968" y="571712"/>
                </a:lnTo>
                <a:lnTo>
                  <a:pt x="96550" y="579300"/>
                </a:lnTo>
                <a:lnTo>
                  <a:pt x="2636935" y="579300"/>
                </a:lnTo>
                <a:lnTo>
                  <a:pt x="2674517" y="571712"/>
                </a:lnTo>
                <a:lnTo>
                  <a:pt x="2705207" y="551021"/>
                </a:lnTo>
                <a:lnTo>
                  <a:pt x="2725899" y="520331"/>
                </a:lnTo>
                <a:lnTo>
                  <a:pt x="2733487" y="482749"/>
                </a:lnTo>
                <a:lnTo>
                  <a:pt x="2733487" y="96551"/>
                </a:lnTo>
                <a:lnTo>
                  <a:pt x="2725899" y="58969"/>
                </a:lnTo>
                <a:lnTo>
                  <a:pt x="2705207" y="28279"/>
                </a:lnTo>
                <a:lnTo>
                  <a:pt x="2674517" y="7587"/>
                </a:lnTo>
                <a:lnTo>
                  <a:pt x="26369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2715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хранилища.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HDFS/S3/DataBase/etc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3956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1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477516"/>
            <a:ext cx="1957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Сбор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на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потоке.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Kafka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28748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2956051"/>
            <a:ext cx="2437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расписанию.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AirFlow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38332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3913123"/>
            <a:ext cx="210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Обнаружение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сдвигов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3338" y="2458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721" y="293370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43338" y="38877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ru-RU" sz="140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43338" y="34091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2531" y="1683727"/>
            <a:ext cx="364490" cy="2385695"/>
          </a:xfrm>
          <a:custGeom>
            <a:avLst/>
            <a:gdLst/>
            <a:ahLst/>
            <a:cxnLst/>
            <a:rect l="l" t="t" r="r" b="b"/>
            <a:pathLst>
              <a:path w="364489" h="2385695">
                <a:moveTo>
                  <a:pt x="364172" y="1389113"/>
                </a:moveTo>
                <a:lnTo>
                  <a:pt x="354647" y="1384350"/>
                </a:lnTo>
                <a:lnTo>
                  <a:pt x="287972" y="1351013"/>
                </a:lnTo>
                <a:lnTo>
                  <a:pt x="287972" y="1384350"/>
                </a:lnTo>
                <a:lnTo>
                  <a:pt x="9525" y="1384350"/>
                </a:lnTo>
                <a:lnTo>
                  <a:pt x="9525" y="914666"/>
                </a:lnTo>
                <a:lnTo>
                  <a:pt x="283095" y="914666"/>
                </a:lnTo>
                <a:lnTo>
                  <a:pt x="283095" y="948004"/>
                </a:lnTo>
                <a:lnTo>
                  <a:pt x="349770" y="914666"/>
                </a:lnTo>
                <a:lnTo>
                  <a:pt x="359295" y="909904"/>
                </a:lnTo>
                <a:lnTo>
                  <a:pt x="349770" y="905141"/>
                </a:lnTo>
                <a:lnTo>
                  <a:pt x="283095" y="871804"/>
                </a:lnTo>
                <a:lnTo>
                  <a:pt x="283095" y="905141"/>
                </a:lnTo>
                <a:lnTo>
                  <a:pt x="9525" y="905141"/>
                </a:lnTo>
                <a:lnTo>
                  <a:pt x="9525" y="435470"/>
                </a:lnTo>
                <a:lnTo>
                  <a:pt x="283095" y="435470"/>
                </a:lnTo>
                <a:lnTo>
                  <a:pt x="283095" y="468807"/>
                </a:lnTo>
                <a:lnTo>
                  <a:pt x="349770" y="435470"/>
                </a:lnTo>
                <a:lnTo>
                  <a:pt x="359295" y="430707"/>
                </a:lnTo>
                <a:lnTo>
                  <a:pt x="349770" y="425945"/>
                </a:lnTo>
                <a:lnTo>
                  <a:pt x="283095" y="392607"/>
                </a:lnTo>
                <a:lnTo>
                  <a:pt x="283095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350135"/>
                </a:lnTo>
                <a:lnTo>
                  <a:pt x="2120" y="2352268"/>
                </a:lnTo>
                <a:lnTo>
                  <a:pt x="283095" y="2352268"/>
                </a:lnTo>
                <a:lnTo>
                  <a:pt x="283095" y="2385606"/>
                </a:lnTo>
                <a:lnTo>
                  <a:pt x="349770" y="2352268"/>
                </a:lnTo>
                <a:lnTo>
                  <a:pt x="359295" y="2347506"/>
                </a:lnTo>
                <a:lnTo>
                  <a:pt x="349770" y="2342743"/>
                </a:lnTo>
                <a:lnTo>
                  <a:pt x="283095" y="2309406"/>
                </a:lnTo>
                <a:lnTo>
                  <a:pt x="283095" y="2342743"/>
                </a:lnTo>
                <a:lnTo>
                  <a:pt x="9525" y="2342743"/>
                </a:lnTo>
                <a:lnTo>
                  <a:pt x="9525" y="1873072"/>
                </a:lnTo>
                <a:lnTo>
                  <a:pt x="283095" y="1873072"/>
                </a:lnTo>
                <a:lnTo>
                  <a:pt x="283095" y="1906409"/>
                </a:lnTo>
                <a:lnTo>
                  <a:pt x="349770" y="1873072"/>
                </a:lnTo>
                <a:lnTo>
                  <a:pt x="359295" y="1868309"/>
                </a:lnTo>
                <a:lnTo>
                  <a:pt x="349770" y="1863547"/>
                </a:lnTo>
                <a:lnTo>
                  <a:pt x="283095" y="1830209"/>
                </a:lnTo>
                <a:lnTo>
                  <a:pt x="283095" y="1863547"/>
                </a:lnTo>
                <a:lnTo>
                  <a:pt x="9525" y="1863547"/>
                </a:lnTo>
                <a:lnTo>
                  <a:pt x="9525" y="1393875"/>
                </a:lnTo>
                <a:lnTo>
                  <a:pt x="287972" y="1393875"/>
                </a:lnTo>
                <a:lnTo>
                  <a:pt x="287972" y="1427213"/>
                </a:lnTo>
                <a:lnTo>
                  <a:pt x="354647" y="1393875"/>
                </a:lnTo>
                <a:lnTo>
                  <a:pt x="364172" y="1389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2532" y="1683718"/>
            <a:ext cx="359410" cy="2865120"/>
          </a:xfrm>
          <a:custGeom>
            <a:avLst/>
            <a:gdLst/>
            <a:ahLst/>
            <a:cxnLst/>
            <a:rect l="l" t="t" r="r" b="b"/>
            <a:pathLst>
              <a:path w="359410" h="2865120">
                <a:moveTo>
                  <a:pt x="283098" y="2788614"/>
                </a:moveTo>
                <a:lnTo>
                  <a:pt x="283098" y="2864814"/>
                </a:lnTo>
                <a:lnTo>
                  <a:pt x="349773" y="2831476"/>
                </a:lnTo>
                <a:lnTo>
                  <a:pt x="295798" y="2831476"/>
                </a:lnTo>
                <a:lnTo>
                  <a:pt x="295798" y="2821951"/>
                </a:lnTo>
                <a:lnTo>
                  <a:pt x="349773" y="2821951"/>
                </a:lnTo>
                <a:lnTo>
                  <a:pt x="283098" y="2788614"/>
                </a:lnTo>
                <a:close/>
              </a:path>
              <a:path w="359410" h="2865120">
                <a:moveTo>
                  <a:pt x="9525" y="0"/>
                </a:moveTo>
                <a:lnTo>
                  <a:pt x="0" y="0"/>
                </a:lnTo>
                <a:lnTo>
                  <a:pt x="0" y="2829344"/>
                </a:lnTo>
                <a:lnTo>
                  <a:pt x="2132" y="2831476"/>
                </a:lnTo>
                <a:lnTo>
                  <a:pt x="283098" y="2831476"/>
                </a:lnTo>
                <a:lnTo>
                  <a:pt x="283098" y="2826714"/>
                </a:lnTo>
                <a:lnTo>
                  <a:pt x="9525" y="2826714"/>
                </a:lnTo>
                <a:lnTo>
                  <a:pt x="4762" y="2821951"/>
                </a:lnTo>
                <a:lnTo>
                  <a:pt x="9525" y="2821951"/>
                </a:lnTo>
                <a:lnTo>
                  <a:pt x="9525" y="0"/>
                </a:lnTo>
                <a:close/>
              </a:path>
              <a:path w="359410" h="2865120">
                <a:moveTo>
                  <a:pt x="349773" y="2821951"/>
                </a:moveTo>
                <a:lnTo>
                  <a:pt x="295798" y="2821951"/>
                </a:lnTo>
                <a:lnTo>
                  <a:pt x="295798" y="2831476"/>
                </a:lnTo>
                <a:lnTo>
                  <a:pt x="349773" y="2831476"/>
                </a:lnTo>
                <a:lnTo>
                  <a:pt x="359298" y="2826714"/>
                </a:lnTo>
                <a:lnTo>
                  <a:pt x="349773" y="2821951"/>
                </a:lnTo>
                <a:close/>
              </a:path>
              <a:path w="359410" h="2865120">
                <a:moveTo>
                  <a:pt x="9525" y="2821951"/>
                </a:moveTo>
                <a:lnTo>
                  <a:pt x="4762" y="2821951"/>
                </a:lnTo>
                <a:lnTo>
                  <a:pt x="9525" y="2826714"/>
                </a:lnTo>
                <a:lnTo>
                  <a:pt x="9525" y="2821951"/>
                </a:lnTo>
                <a:close/>
              </a:path>
              <a:path w="359410" h="2865120">
                <a:moveTo>
                  <a:pt x="283098" y="2821951"/>
                </a:moveTo>
                <a:lnTo>
                  <a:pt x="9525" y="2821951"/>
                </a:lnTo>
                <a:lnTo>
                  <a:pt x="9525" y="2826714"/>
                </a:lnTo>
                <a:lnTo>
                  <a:pt x="283098" y="2826714"/>
                </a:lnTo>
                <a:lnTo>
                  <a:pt x="283098" y="2821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829" y="4312433"/>
            <a:ext cx="5355965" cy="3959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54" y="1225104"/>
            <a:ext cx="419929" cy="3960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572000" y="4597807"/>
            <a:ext cx="485140" cy="430530"/>
          </a:xfrm>
          <a:custGeom>
            <a:avLst/>
            <a:gdLst/>
            <a:ahLst/>
            <a:cxnLst/>
            <a:rect l="l" t="t" r="r" b="b"/>
            <a:pathLst>
              <a:path w="485139" h="430529">
                <a:moveTo>
                  <a:pt x="363474" y="0"/>
                </a:moveTo>
                <a:lnTo>
                  <a:pt x="242315" y="107484"/>
                </a:lnTo>
                <a:lnTo>
                  <a:pt x="121158" y="0"/>
                </a:lnTo>
                <a:lnTo>
                  <a:pt x="121158" y="214969"/>
                </a:lnTo>
                <a:lnTo>
                  <a:pt x="0" y="214969"/>
                </a:lnTo>
                <a:lnTo>
                  <a:pt x="242315" y="429938"/>
                </a:lnTo>
                <a:lnTo>
                  <a:pt x="484632" y="214969"/>
                </a:lnTo>
                <a:lnTo>
                  <a:pt x="363474" y="214969"/>
                </a:lnTo>
                <a:lnTo>
                  <a:pt x="36347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4597807"/>
            <a:ext cx="485140" cy="430530"/>
          </a:xfrm>
          <a:custGeom>
            <a:avLst/>
            <a:gdLst/>
            <a:ahLst/>
            <a:cxnLst/>
            <a:rect l="l" t="t" r="r" b="b"/>
            <a:pathLst>
              <a:path w="485139" h="430529">
                <a:moveTo>
                  <a:pt x="363474" y="0"/>
                </a:moveTo>
                <a:lnTo>
                  <a:pt x="363474" y="214969"/>
                </a:lnTo>
                <a:lnTo>
                  <a:pt x="484632" y="214969"/>
                </a:lnTo>
                <a:lnTo>
                  <a:pt x="242316" y="429938"/>
                </a:lnTo>
                <a:lnTo>
                  <a:pt x="0" y="214969"/>
                </a:lnTo>
                <a:lnTo>
                  <a:pt x="121158" y="214969"/>
                </a:lnTo>
                <a:lnTo>
                  <a:pt x="121158" y="0"/>
                </a:lnTo>
                <a:lnTo>
                  <a:pt x="242316" y="107484"/>
                </a:lnTo>
                <a:lnTo>
                  <a:pt x="363474" y="0"/>
                </a:ln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8756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955796"/>
            <a:ext cx="2315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Использование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Feature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Store: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Feast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733675" cy="579755"/>
          </a:xfrm>
          <a:custGeom>
            <a:avLst/>
            <a:gdLst/>
            <a:ahLst/>
            <a:cxnLst/>
            <a:rect l="l" t="t" r="r" b="b"/>
            <a:pathLst>
              <a:path w="2733675" h="579755">
                <a:moveTo>
                  <a:pt x="2636935" y="0"/>
                </a:moveTo>
                <a:lnTo>
                  <a:pt x="96550" y="0"/>
                </a:lnTo>
                <a:lnTo>
                  <a:pt x="58968" y="7587"/>
                </a:lnTo>
                <a:lnTo>
                  <a:pt x="28279" y="28279"/>
                </a:lnTo>
                <a:lnTo>
                  <a:pt x="7587" y="58969"/>
                </a:lnTo>
                <a:lnTo>
                  <a:pt x="0" y="96551"/>
                </a:lnTo>
                <a:lnTo>
                  <a:pt x="0" y="482749"/>
                </a:lnTo>
                <a:lnTo>
                  <a:pt x="7587" y="520331"/>
                </a:lnTo>
                <a:lnTo>
                  <a:pt x="28279" y="551021"/>
                </a:lnTo>
                <a:lnTo>
                  <a:pt x="58968" y="571712"/>
                </a:lnTo>
                <a:lnTo>
                  <a:pt x="96550" y="579300"/>
                </a:lnTo>
                <a:lnTo>
                  <a:pt x="2636935" y="579300"/>
                </a:lnTo>
                <a:lnTo>
                  <a:pt x="2674517" y="571712"/>
                </a:lnTo>
                <a:lnTo>
                  <a:pt x="2705207" y="551021"/>
                </a:lnTo>
                <a:lnTo>
                  <a:pt x="2725899" y="520331"/>
                </a:lnTo>
                <a:lnTo>
                  <a:pt x="2733487" y="482749"/>
                </a:lnTo>
                <a:lnTo>
                  <a:pt x="2733487" y="96551"/>
                </a:lnTo>
                <a:lnTo>
                  <a:pt x="2725899" y="58969"/>
                </a:lnTo>
                <a:lnTo>
                  <a:pt x="2705207" y="28279"/>
                </a:lnTo>
                <a:lnTo>
                  <a:pt x="2674517" y="7587"/>
                </a:lnTo>
                <a:lnTo>
                  <a:pt x="26369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3.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24380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2520188"/>
            <a:ext cx="225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обогащение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9172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998723"/>
            <a:ext cx="152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Извлечение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признаков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39647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477259"/>
            <a:ext cx="2059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Версионирование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данных.</a:t>
            </a:r>
            <a:r>
              <a:rPr sz="12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DVC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54870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6000"/>
                </a:lnTo>
                <a:lnTo>
                  <a:pt x="5289964" y="396000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37379"/>
            <a:ext cx="263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Конвейер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подготовки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2531" y="1683727"/>
            <a:ext cx="364490" cy="2907665"/>
          </a:xfrm>
          <a:custGeom>
            <a:avLst/>
            <a:gdLst/>
            <a:ahLst/>
            <a:cxnLst/>
            <a:rect l="l" t="t" r="r" b="b"/>
            <a:pathLst>
              <a:path w="364489" h="2907665">
                <a:moveTo>
                  <a:pt x="364172" y="1910753"/>
                </a:moveTo>
                <a:lnTo>
                  <a:pt x="354647" y="1905990"/>
                </a:lnTo>
                <a:lnTo>
                  <a:pt x="287972" y="1872653"/>
                </a:lnTo>
                <a:lnTo>
                  <a:pt x="287972" y="1905990"/>
                </a:lnTo>
                <a:lnTo>
                  <a:pt x="9525" y="1905990"/>
                </a:lnTo>
                <a:lnTo>
                  <a:pt x="9525" y="1436306"/>
                </a:lnTo>
                <a:lnTo>
                  <a:pt x="283095" y="1436306"/>
                </a:lnTo>
                <a:lnTo>
                  <a:pt x="283095" y="1469644"/>
                </a:lnTo>
                <a:lnTo>
                  <a:pt x="349770" y="1436306"/>
                </a:lnTo>
                <a:lnTo>
                  <a:pt x="359295" y="1431544"/>
                </a:lnTo>
                <a:lnTo>
                  <a:pt x="349770" y="1426781"/>
                </a:lnTo>
                <a:lnTo>
                  <a:pt x="283095" y="1393444"/>
                </a:lnTo>
                <a:lnTo>
                  <a:pt x="283095" y="1426781"/>
                </a:lnTo>
                <a:lnTo>
                  <a:pt x="9525" y="1426781"/>
                </a:lnTo>
                <a:lnTo>
                  <a:pt x="9525" y="957110"/>
                </a:lnTo>
                <a:lnTo>
                  <a:pt x="283095" y="957110"/>
                </a:lnTo>
                <a:lnTo>
                  <a:pt x="283095" y="990447"/>
                </a:lnTo>
                <a:lnTo>
                  <a:pt x="349770" y="957110"/>
                </a:lnTo>
                <a:lnTo>
                  <a:pt x="359295" y="952347"/>
                </a:lnTo>
                <a:lnTo>
                  <a:pt x="349770" y="947585"/>
                </a:lnTo>
                <a:lnTo>
                  <a:pt x="283095" y="914247"/>
                </a:lnTo>
                <a:lnTo>
                  <a:pt x="283095" y="947585"/>
                </a:lnTo>
                <a:lnTo>
                  <a:pt x="9525" y="947585"/>
                </a:lnTo>
                <a:lnTo>
                  <a:pt x="9525" y="0"/>
                </a:lnTo>
                <a:lnTo>
                  <a:pt x="0" y="0"/>
                </a:lnTo>
                <a:lnTo>
                  <a:pt x="0" y="2871774"/>
                </a:lnTo>
                <a:lnTo>
                  <a:pt x="2120" y="2873908"/>
                </a:lnTo>
                <a:lnTo>
                  <a:pt x="283095" y="2873908"/>
                </a:lnTo>
                <a:lnTo>
                  <a:pt x="283095" y="2907246"/>
                </a:lnTo>
                <a:lnTo>
                  <a:pt x="349770" y="2873908"/>
                </a:lnTo>
                <a:lnTo>
                  <a:pt x="359295" y="2869146"/>
                </a:lnTo>
                <a:lnTo>
                  <a:pt x="349770" y="2864383"/>
                </a:lnTo>
                <a:lnTo>
                  <a:pt x="283095" y="2831046"/>
                </a:lnTo>
                <a:lnTo>
                  <a:pt x="283095" y="2864383"/>
                </a:lnTo>
                <a:lnTo>
                  <a:pt x="9525" y="2864383"/>
                </a:lnTo>
                <a:lnTo>
                  <a:pt x="9525" y="2394712"/>
                </a:lnTo>
                <a:lnTo>
                  <a:pt x="283095" y="2394712"/>
                </a:lnTo>
                <a:lnTo>
                  <a:pt x="283095" y="2428049"/>
                </a:lnTo>
                <a:lnTo>
                  <a:pt x="349770" y="2394712"/>
                </a:lnTo>
                <a:lnTo>
                  <a:pt x="359295" y="2389949"/>
                </a:lnTo>
                <a:lnTo>
                  <a:pt x="349770" y="2385187"/>
                </a:lnTo>
                <a:lnTo>
                  <a:pt x="283095" y="2351849"/>
                </a:lnTo>
                <a:lnTo>
                  <a:pt x="283095" y="2385187"/>
                </a:lnTo>
                <a:lnTo>
                  <a:pt x="9525" y="2385187"/>
                </a:lnTo>
                <a:lnTo>
                  <a:pt x="9525" y="1915515"/>
                </a:lnTo>
                <a:lnTo>
                  <a:pt x="287972" y="1915515"/>
                </a:lnTo>
                <a:lnTo>
                  <a:pt x="287972" y="1948853"/>
                </a:lnTo>
                <a:lnTo>
                  <a:pt x="354647" y="1915515"/>
                </a:lnTo>
                <a:lnTo>
                  <a:pt x="364172" y="1910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2532" y="1683718"/>
            <a:ext cx="364490" cy="513080"/>
          </a:xfrm>
          <a:custGeom>
            <a:avLst/>
            <a:gdLst/>
            <a:ahLst/>
            <a:cxnLst/>
            <a:rect l="l" t="t" r="r" b="b"/>
            <a:pathLst>
              <a:path w="364489" h="513080">
                <a:moveTo>
                  <a:pt x="287980" y="436378"/>
                </a:moveTo>
                <a:lnTo>
                  <a:pt x="287980" y="512578"/>
                </a:lnTo>
                <a:lnTo>
                  <a:pt x="354655" y="479240"/>
                </a:lnTo>
                <a:lnTo>
                  <a:pt x="300680" y="479240"/>
                </a:lnTo>
                <a:lnTo>
                  <a:pt x="300680" y="469715"/>
                </a:lnTo>
                <a:lnTo>
                  <a:pt x="354655" y="469715"/>
                </a:lnTo>
                <a:lnTo>
                  <a:pt x="287980" y="436378"/>
                </a:lnTo>
                <a:close/>
              </a:path>
              <a:path w="364489" h="513080">
                <a:moveTo>
                  <a:pt x="9525" y="0"/>
                </a:moveTo>
                <a:lnTo>
                  <a:pt x="0" y="0"/>
                </a:lnTo>
                <a:lnTo>
                  <a:pt x="0" y="477108"/>
                </a:lnTo>
                <a:lnTo>
                  <a:pt x="2132" y="479240"/>
                </a:lnTo>
                <a:lnTo>
                  <a:pt x="287980" y="479240"/>
                </a:lnTo>
                <a:lnTo>
                  <a:pt x="287980" y="474478"/>
                </a:lnTo>
                <a:lnTo>
                  <a:pt x="9525" y="474478"/>
                </a:lnTo>
                <a:lnTo>
                  <a:pt x="4762" y="469715"/>
                </a:lnTo>
                <a:lnTo>
                  <a:pt x="9525" y="469715"/>
                </a:lnTo>
                <a:lnTo>
                  <a:pt x="9525" y="0"/>
                </a:lnTo>
                <a:close/>
              </a:path>
              <a:path w="364489" h="513080">
                <a:moveTo>
                  <a:pt x="354655" y="469715"/>
                </a:moveTo>
                <a:lnTo>
                  <a:pt x="300680" y="469715"/>
                </a:lnTo>
                <a:lnTo>
                  <a:pt x="300680" y="479240"/>
                </a:lnTo>
                <a:lnTo>
                  <a:pt x="354655" y="479240"/>
                </a:lnTo>
                <a:lnTo>
                  <a:pt x="364180" y="474478"/>
                </a:lnTo>
                <a:lnTo>
                  <a:pt x="354655" y="469715"/>
                </a:lnTo>
                <a:close/>
              </a:path>
              <a:path w="364489" h="513080">
                <a:moveTo>
                  <a:pt x="9525" y="469715"/>
                </a:moveTo>
                <a:lnTo>
                  <a:pt x="4762" y="469715"/>
                </a:lnTo>
                <a:lnTo>
                  <a:pt x="9525" y="474478"/>
                </a:lnTo>
                <a:lnTo>
                  <a:pt x="9525" y="469715"/>
                </a:lnTo>
                <a:close/>
              </a:path>
              <a:path w="364489" h="513080">
                <a:moveTo>
                  <a:pt x="287980" y="469715"/>
                </a:moveTo>
                <a:lnTo>
                  <a:pt x="9525" y="469715"/>
                </a:lnTo>
                <a:lnTo>
                  <a:pt x="9525" y="474478"/>
                </a:lnTo>
                <a:lnTo>
                  <a:pt x="287980" y="474478"/>
                </a:lnTo>
                <a:lnTo>
                  <a:pt x="287980" y="469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712" y="1960197"/>
            <a:ext cx="5355964" cy="3959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54" y="1225104"/>
            <a:ext cx="419929" cy="3960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243338" y="250088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0503" y="29733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3721" y="345490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3338" y="44089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43338" y="393344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722449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803396"/>
            <a:ext cx="235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Подбор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гиперпараметров</a:t>
            </a:r>
            <a:r>
              <a:rPr sz="12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AutoML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6598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4.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Моделирование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3223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Воспроизводимость</a:t>
            </a:r>
            <a:r>
              <a:rPr sz="12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версионирование.</a:t>
            </a:r>
            <a:r>
              <a:rPr sz="12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MLFlow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51843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599435"/>
            <a:ext cx="3266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Перенос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ML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алгоритмов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распределенную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среду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2044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02939"/>
            <a:ext cx="33515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Популярные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фреймворки</a:t>
            </a:r>
            <a:r>
              <a:rPr sz="12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распределенной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среде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2445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06900"/>
            <a:ext cx="2411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Регулярное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переобучение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877185"/>
          </a:xfrm>
          <a:custGeom>
            <a:avLst/>
            <a:gdLst/>
            <a:ahLst/>
            <a:cxnLst/>
            <a:rect l="l" t="t" r="r" b="b"/>
            <a:pathLst>
              <a:path w="424814" h="2877185">
                <a:moveTo>
                  <a:pt x="424688" y="1634718"/>
                </a:moveTo>
                <a:lnTo>
                  <a:pt x="415163" y="1629956"/>
                </a:lnTo>
                <a:lnTo>
                  <a:pt x="348488" y="1596618"/>
                </a:lnTo>
                <a:lnTo>
                  <a:pt x="348488" y="1629956"/>
                </a:lnTo>
                <a:lnTo>
                  <a:pt x="9525" y="1629956"/>
                </a:lnTo>
                <a:lnTo>
                  <a:pt x="9525" y="1037475"/>
                </a:lnTo>
                <a:lnTo>
                  <a:pt x="343611" y="1037475"/>
                </a:lnTo>
                <a:lnTo>
                  <a:pt x="343611" y="1070813"/>
                </a:lnTo>
                <a:lnTo>
                  <a:pt x="410286" y="1037475"/>
                </a:lnTo>
                <a:lnTo>
                  <a:pt x="419811" y="1032713"/>
                </a:lnTo>
                <a:lnTo>
                  <a:pt x="410286" y="1027950"/>
                </a:lnTo>
                <a:lnTo>
                  <a:pt x="343611" y="994613"/>
                </a:lnTo>
                <a:lnTo>
                  <a:pt x="343611" y="1027950"/>
                </a:lnTo>
                <a:lnTo>
                  <a:pt x="9525" y="1027950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841358"/>
                </a:lnTo>
                <a:lnTo>
                  <a:pt x="2133" y="2843492"/>
                </a:lnTo>
                <a:lnTo>
                  <a:pt x="343611" y="2843492"/>
                </a:lnTo>
                <a:lnTo>
                  <a:pt x="343611" y="2876829"/>
                </a:lnTo>
                <a:lnTo>
                  <a:pt x="410286" y="2843492"/>
                </a:lnTo>
                <a:lnTo>
                  <a:pt x="419811" y="2838729"/>
                </a:lnTo>
                <a:lnTo>
                  <a:pt x="410286" y="2833967"/>
                </a:lnTo>
                <a:lnTo>
                  <a:pt x="343611" y="2800629"/>
                </a:lnTo>
                <a:lnTo>
                  <a:pt x="343611" y="2833967"/>
                </a:lnTo>
                <a:lnTo>
                  <a:pt x="9525" y="2833967"/>
                </a:lnTo>
                <a:lnTo>
                  <a:pt x="9525" y="2241486"/>
                </a:lnTo>
                <a:lnTo>
                  <a:pt x="343611" y="2241486"/>
                </a:lnTo>
                <a:lnTo>
                  <a:pt x="343611" y="2274824"/>
                </a:lnTo>
                <a:lnTo>
                  <a:pt x="410286" y="2241486"/>
                </a:lnTo>
                <a:lnTo>
                  <a:pt x="419811" y="2236724"/>
                </a:lnTo>
                <a:lnTo>
                  <a:pt x="410286" y="2231961"/>
                </a:lnTo>
                <a:lnTo>
                  <a:pt x="343611" y="2198624"/>
                </a:lnTo>
                <a:lnTo>
                  <a:pt x="343611" y="2231961"/>
                </a:lnTo>
                <a:lnTo>
                  <a:pt x="9525" y="2231961"/>
                </a:lnTo>
                <a:lnTo>
                  <a:pt x="9525" y="1639481"/>
                </a:lnTo>
                <a:lnTo>
                  <a:pt x="348488" y="1639481"/>
                </a:lnTo>
                <a:lnTo>
                  <a:pt x="348488" y="1672818"/>
                </a:lnTo>
                <a:lnTo>
                  <a:pt x="415163" y="1639481"/>
                </a:lnTo>
                <a:lnTo>
                  <a:pt x="424688" y="1634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338" y="25801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r>
              <a:rPr lang="ru-RU" sz="140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21" y="31805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3338" y="437845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r>
              <a:rPr lang="ru-RU" sz="1400" dirty="0">
                <a:latin typeface="Calibri"/>
                <a:cs typeface="Calibri"/>
              </a:rPr>
              <a:t>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3338" y="37779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722449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803396"/>
            <a:ext cx="1189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A/B-тестирование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170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5.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2035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Стратегии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валидации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51843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599435"/>
            <a:ext cx="1111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Анализ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3120443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3202939"/>
            <a:ext cx="1398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Интерпретируемость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432445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4406900"/>
            <a:ext cx="2489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Практика.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Автоматическая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валидация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877185"/>
          </a:xfrm>
          <a:custGeom>
            <a:avLst/>
            <a:gdLst/>
            <a:ahLst/>
            <a:cxnLst/>
            <a:rect l="l" t="t" r="r" b="b"/>
            <a:pathLst>
              <a:path w="424814" h="2877185">
                <a:moveTo>
                  <a:pt x="424688" y="1634718"/>
                </a:moveTo>
                <a:lnTo>
                  <a:pt x="415163" y="1629956"/>
                </a:lnTo>
                <a:lnTo>
                  <a:pt x="348488" y="1596618"/>
                </a:lnTo>
                <a:lnTo>
                  <a:pt x="348488" y="1629956"/>
                </a:lnTo>
                <a:lnTo>
                  <a:pt x="9525" y="1629956"/>
                </a:lnTo>
                <a:lnTo>
                  <a:pt x="9525" y="1037475"/>
                </a:lnTo>
                <a:lnTo>
                  <a:pt x="343611" y="1037475"/>
                </a:lnTo>
                <a:lnTo>
                  <a:pt x="343611" y="1070813"/>
                </a:lnTo>
                <a:lnTo>
                  <a:pt x="410286" y="1037475"/>
                </a:lnTo>
                <a:lnTo>
                  <a:pt x="419811" y="1032713"/>
                </a:lnTo>
                <a:lnTo>
                  <a:pt x="410286" y="1027950"/>
                </a:lnTo>
                <a:lnTo>
                  <a:pt x="343611" y="994613"/>
                </a:lnTo>
                <a:lnTo>
                  <a:pt x="343611" y="1027950"/>
                </a:lnTo>
                <a:lnTo>
                  <a:pt x="9525" y="1027950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841358"/>
                </a:lnTo>
                <a:lnTo>
                  <a:pt x="2133" y="2843492"/>
                </a:lnTo>
                <a:lnTo>
                  <a:pt x="343611" y="2843492"/>
                </a:lnTo>
                <a:lnTo>
                  <a:pt x="343611" y="2876829"/>
                </a:lnTo>
                <a:lnTo>
                  <a:pt x="410286" y="2843492"/>
                </a:lnTo>
                <a:lnTo>
                  <a:pt x="419811" y="2838729"/>
                </a:lnTo>
                <a:lnTo>
                  <a:pt x="410286" y="2833967"/>
                </a:lnTo>
                <a:lnTo>
                  <a:pt x="343611" y="2800629"/>
                </a:lnTo>
                <a:lnTo>
                  <a:pt x="343611" y="2833967"/>
                </a:lnTo>
                <a:lnTo>
                  <a:pt x="9525" y="2833967"/>
                </a:lnTo>
                <a:lnTo>
                  <a:pt x="9525" y="2241486"/>
                </a:lnTo>
                <a:lnTo>
                  <a:pt x="343611" y="2241486"/>
                </a:lnTo>
                <a:lnTo>
                  <a:pt x="343611" y="2274824"/>
                </a:lnTo>
                <a:lnTo>
                  <a:pt x="410286" y="2241486"/>
                </a:lnTo>
                <a:lnTo>
                  <a:pt x="419811" y="2236724"/>
                </a:lnTo>
                <a:lnTo>
                  <a:pt x="410286" y="2231961"/>
                </a:lnTo>
                <a:lnTo>
                  <a:pt x="343611" y="2198624"/>
                </a:lnTo>
                <a:lnTo>
                  <a:pt x="343611" y="2231961"/>
                </a:lnTo>
                <a:lnTo>
                  <a:pt x="9525" y="2231961"/>
                </a:lnTo>
                <a:lnTo>
                  <a:pt x="9525" y="1639481"/>
                </a:lnTo>
                <a:lnTo>
                  <a:pt x="348488" y="1639481"/>
                </a:lnTo>
                <a:lnTo>
                  <a:pt x="348488" y="1672818"/>
                </a:lnTo>
                <a:lnTo>
                  <a:pt x="415163" y="1639481"/>
                </a:lnTo>
                <a:lnTo>
                  <a:pt x="424688" y="1634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11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338" y="258013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6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721" y="31805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lang="ru-RU" sz="140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3338" y="437845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43338" y="377799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1830" y="33540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0461" y="3434588"/>
            <a:ext cx="155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Подготовка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артефактов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5" name="object 5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9928" y="1247140"/>
            <a:ext cx="1544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6.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832" y="19164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8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462" y="1998979"/>
            <a:ext cx="165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Пакетный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режим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1830" y="23956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9"/>
                </a:lnTo>
                <a:lnTo>
                  <a:pt x="5355964" y="66001"/>
                </a:lnTo>
                <a:lnTo>
                  <a:pt x="5350778" y="40311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0461" y="2477516"/>
            <a:ext cx="2141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Асинхронный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потоковый</a:t>
            </a:r>
            <a:r>
              <a:rPr sz="12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режим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6712" y="287483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5344" y="2956051"/>
            <a:ext cx="1274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Модель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как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сервис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1833" y="383323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0463" y="3913123"/>
            <a:ext cx="1368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Развертывание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k8s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2015" y="1683727"/>
            <a:ext cx="424815" cy="2385695"/>
          </a:xfrm>
          <a:custGeom>
            <a:avLst/>
            <a:gdLst/>
            <a:ahLst/>
            <a:cxnLst/>
            <a:rect l="l" t="t" r="r" b="b"/>
            <a:pathLst>
              <a:path w="424814" h="2385695">
                <a:moveTo>
                  <a:pt x="424688" y="1389113"/>
                </a:moveTo>
                <a:lnTo>
                  <a:pt x="415163" y="1384350"/>
                </a:lnTo>
                <a:lnTo>
                  <a:pt x="348488" y="1351013"/>
                </a:lnTo>
                <a:lnTo>
                  <a:pt x="348488" y="1384350"/>
                </a:lnTo>
                <a:lnTo>
                  <a:pt x="9525" y="1384350"/>
                </a:lnTo>
                <a:lnTo>
                  <a:pt x="9525" y="914666"/>
                </a:lnTo>
                <a:lnTo>
                  <a:pt x="343611" y="914666"/>
                </a:lnTo>
                <a:lnTo>
                  <a:pt x="343611" y="948004"/>
                </a:lnTo>
                <a:lnTo>
                  <a:pt x="410286" y="914666"/>
                </a:lnTo>
                <a:lnTo>
                  <a:pt x="419811" y="909904"/>
                </a:lnTo>
                <a:lnTo>
                  <a:pt x="410286" y="905141"/>
                </a:lnTo>
                <a:lnTo>
                  <a:pt x="343611" y="871804"/>
                </a:lnTo>
                <a:lnTo>
                  <a:pt x="343611" y="905141"/>
                </a:lnTo>
                <a:lnTo>
                  <a:pt x="9525" y="905141"/>
                </a:lnTo>
                <a:lnTo>
                  <a:pt x="9525" y="435470"/>
                </a:lnTo>
                <a:lnTo>
                  <a:pt x="343611" y="435470"/>
                </a:lnTo>
                <a:lnTo>
                  <a:pt x="343611" y="468807"/>
                </a:lnTo>
                <a:lnTo>
                  <a:pt x="410286" y="435470"/>
                </a:lnTo>
                <a:lnTo>
                  <a:pt x="419811" y="430707"/>
                </a:lnTo>
                <a:lnTo>
                  <a:pt x="410286" y="425945"/>
                </a:lnTo>
                <a:lnTo>
                  <a:pt x="343611" y="392607"/>
                </a:lnTo>
                <a:lnTo>
                  <a:pt x="343611" y="425945"/>
                </a:lnTo>
                <a:lnTo>
                  <a:pt x="9525" y="425945"/>
                </a:lnTo>
                <a:lnTo>
                  <a:pt x="9525" y="0"/>
                </a:lnTo>
                <a:lnTo>
                  <a:pt x="0" y="0"/>
                </a:lnTo>
                <a:lnTo>
                  <a:pt x="0" y="2350135"/>
                </a:lnTo>
                <a:lnTo>
                  <a:pt x="2133" y="2352268"/>
                </a:lnTo>
                <a:lnTo>
                  <a:pt x="343611" y="2352268"/>
                </a:lnTo>
                <a:lnTo>
                  <a:pt x="343611" y="2385606"/>
                </a:lnTo>
                <a:lnTo>
                  <a:pt x="410286" y="2352268"/>
                </a:lnTo>
                <a:lnTo>
                  <a:pt x="419811" y="2347506"/>
                </a:lnTo>
                <a:lnTo>
                  <a:pt x="410286" y="2342743"/>
                </a:lnTo>
                <a:lnTo>
                  <a:pt x="343611" y="2309406"/>
                </a:lnTo>
                <a:lnTo>
                  <a:pt x="343611" y="2342743"/>
                </a:lnTo>
                <a:lnTo>
                  <a:pt x="9525" y="2342743"/>
                </a:lnTo>
                <a:lnTo>
                  <a:pt x="9525" y="1873072"/>
                </a:lnTo>
                <a:lnTo>
                  <a:pt x="343611" y="1873072"/>
                </a:lnTo>
                <a:lnTo>
                  <a:pt x="343611" y="1906409"/>
                </a:lnTo>
                <a:lnTo>
                  <a:pt x="410286" y="1873072"/>
                </a:lnTo>
                <a:lnTo>
                  <a:pt x="419811" y="1868309"/>
                </a:lnTo>
                <a:lnTo>
                  <a:pt x="410286" y="1863547"/>
                </a:lnTo>
                <a:lnTo>
                  <a:pt x="343611" y="1830209"/>
                </a:lnTo>
                <a:lnTo>
                  <a:pt x="343611" y="1863547"/>
                </a:lnTo>
                <a:lnTo>
                  <a:pt x="9525" y="1863547"/>
                </a:lnTo>
                <a:lnTo>
                  <a:pt x="9525" y="1393875"/>
                </a:lnTo>
                <a:lnTo>
                  <a:pt x="348488" y="1393875"/>
                </a:lnTo>
                <a:lnTo>
                  <a:pt x="348488" y="1427213"/>
                </a:lnTo>
                <a:lnTo>
                  <a:pt x="415163" y="1393875"/>
                </a:lnTo>
                <a:lnTo>
                  <a:pt x="424688" y="1389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3338" y="19796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3338" y="2458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721" y="2933700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3338" y="3887723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02019" y="2193324"/>
            <a:ext cx="420370" cy="2355215"/>
          </a:xfrm>
          <a:custGeom>
            <a:avLst/>
            <a:gdLst/>
            <a:ahLst/>
            <a:cxnLst/>
            <a:rect l="l" t="t" r="r" b="b"/>
            <a:pathLst>
              <a:path w="420369" h="2355215">
                <a:moveTo>
                  <a:pt x="343609" y="2279009"/>
                </a:moveTo>
                <a:lnTo>
                  <a:pt x="343609" y="2355209"/>
                </a:lnTo>
                <a:lnTo>
                  <a:pt x="410284" y="2321872"/>
                </a:lnTo>
                <a:lnTo>
                  <a:pt x="356309" y="2321872"/>
                </a:lnTo>
                <a:lnTo>
                  <a:pt x="356309" y="2312347"/>
                </a:lnTo>
                <a:lnTo>
                  <a:pt x="410284" y="2312347"/>
                </a:lnTo>
                <a:lnTo>
                  <a:pt x="343609" y="2279009"/>
                </a:lnTo>
                <a:close/>
              </a:path>
              <a:path w="420369" h="2355215">
                <a:moveTo>
                  <a:pt x="9525" y="0"/>
                </a:moveTo>
                <a:lnTo>
                  <a:pt x="0" y="0"/>
                </a:lnTo>
                <a:lnTo>
                  <a:pt x="0" y="2319739"/>
                </a:lnTo>
                <a:lnTo>
                  <a:pt x="2132" y="2321872"/>
                </a:lnTo>
                <a:lnTo>
                  <a:pt x="343609" y="2321872"/>
                </a:lnTo>
                <a:lnTo>
                  <a:pt x="343609" y="2317109"/>
                </a:lnTo>
                <a:lnTo>
                  <a:pt x="9525" y="2317109"/>
                </a:lnTo>
                <a:lnTo>
                  <a:pt x="4762" y="2312347"/>
                </a:lnTo>
                <a:lnTo>
                  <a:pt x="9525" y="2312347"/>
                </a:lnTo>
                <a:lnTo>
                  <a:pt x="9525" y="0"/>
                </a:lnTo>
                <a:close/>
              </a:path>
              <a:path w="420369" h="2355215">
                <a:moveTo>
                  <a:pt x="410284" y="2312347"/>
                </a:moveTo>
                <a:lnTo>
                  <a:pt x="356309" y="2312347"/>
                </a:lnTo>
                <a:lnTo>
                  <a:pt x="356309" y="2321872"/>
                </a:lnTo>
                <a:lnTo>
                  <a:pt x="410284" y="2321872"/>
                </a:lnTo>
                <a:lnTo>
                  <a:pt x="419809" y="2317109"/>
                </a:lnTo>
                <a:lnTo>
                  <a:pt x="410284" y="2312347"/>
                </a:lnTo>
                <a:close/>
              </a:path>
              <a:path w="420369" h="2355215">
                <a:moveTo>
                  <a:pt x="9525" y="2312347"/>
                </a:moveTo>
                <a:lnTo>
                  <a:pt x="4762" y="2312347"/>
                </a:lnTo>
                <a:lnTo>
                  <a:pt x="9525" y="2317109"/>
                </a:lnTo>
                <a:lnTo>
                  <a:pt x="9525" y="2312347"/>
                </a:lnTo>
                <a:close/>
              </a:path>
              <a:path w="420369" h="2355215">
                <a:moveTo>
                  <a:pt x="343609" y="2312347"/>
                </a:moveTo>
                <a:lnTo>
                  <a:pt x="9525" y="2312347"/>
                </a:lnTo>
                <a:lnTo>
                  <a:pt x="9525" y="2317109"/>
                </a:lnTo>
                <a:lnTo>
                  <a:pt x="343609" y="2317109"/>
                </a:lnTo>
                <a:lnTo>
                  <a:pt x="343609" y="2312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43338" y="3409188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21829" y="431243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5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5" y="395999"/>
                </a:lnTo>
                <a:lnTo>
                  <a:pt x="5315655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5" y="5186"/>
                </a:lnTo>
                <a:lnTo>
                  <a:pt x="528996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2390461" y="4394708"/>
            <a:ext cx="145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Обновление</a:t>
            </a:r>
            <a:r>
              <a:rPr sz="12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моделей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3338" y="4363211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01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1567" y="4361687"/>
            <a:ext cx="326135" cy="32613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 rot="20760000">
            <a:off x="7618361" y="4359438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3" name="object 3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305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7.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Мониторинг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2093042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2172716"/>
            <a:ext cx="2433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Инструменты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метрики.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 Prometheus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615406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8"/>
                </a:lnTo>
                <a:lnTo>
                  <a:pt x="5355965" y="329998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696972"/>
            <a:ext cx="3369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Поиск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отклонений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сдвигов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данных/MLOps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k8s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3137768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218179"/>
            <a:ext cx="18630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Построение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обратной</a:t>
            </a:r>
            <a:r>
              <a:rPr sz="12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петли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1833" y="3679264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0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8"/>
                </a:lnTo>
                <a:lnTo>
                  <a:pt x="5186" y="355689"/>
                </a:lnTo>
                <a:lnTo>
                  <a:pt x="19330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3" y="376668"/>
                </a:lnTo>
                <a:lnTo>
                  <a:pt x="5350778" y="355689"/>
                </a:lnTo>
                <a:lnTo>
                  <a:pt x="5355964" y="329998"/>
                </a:lnTo>
                <a:lnTo>
                  <a:pt x="5355964" y="66000"/>
                </a:lnTo>
                <a:lnTo>
                  <a:pt x="5350778" y="40310"/>
                </a:lnTo>
                <a:lnTo>
                  <a:pt x="5336633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0463" y="3760723"/>
            <a:ext cx="622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Алертинг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02015" y="1683727"/>
            <a:ext cx="424815" cy="2232025"/>
          </a:xfrm>
          <a:custGeom>
            <a:avLst/>
            <a:gdLst/>
            <a:ahLst/>
            <a:cxnLst/>
            <a:rect l="l" t="t" r="r" b="b"/>
            <a:pathLst>
              <a:path w="424814" h="2232025">
                <a:moveTo>
                  <a:pt x="424688" y="607314"/>
                </a:moveTo>
                <a:lnTo>
                  <a:pt x="415163" y="602551"/>
                </a:lnTo>
                <a:lnTo>
                  <a:pt x="348488" y="569214"/>
                </a:lnTo>
                <a:lnTo>
                  <a:pt x="348488" y="602551"/>
                </a:lnTo>
                <a:lnTo>
                  <a:pt x="9525" y="602551"/>
                </a:lnTo>
                <a:lnTo>
                  <a:pt x="9525" y="0"/>
                </a:lnTo>
                <a:lnTo>
                  <a:pt x="0" y="0"/>
                </a:lnTo>
                <a:lnTo>
                  <a:pt x="0" y="609955"/>
                </a:lnTo>
                <a:lnTo>
                  <a:pt x="0" y="1132319"/>
                </a:lnTo>
                <a:lnTo>
                  <a:pt x="0" y="1654670"/>
                </a:lnTo>
                <a:lnTo>
                  <a:pt x="0" y="2196173"/>
                </a:lnTo>
                <a:lnTo>
                  <a:pt x="2133" y="2198306"/>
                </a:lnTo>
                <a:lnTo>
                  <a:pt x="343611" y="2198306"/>
                </a:lnTo>
                <a:lnTo>
                  <a:pt x="343611" y="2231644"/>
                </a:lnTo>
                <a:lnTo>
                  <a:pt x="410286" y="2198306"/>
                </a:lnTo>
                <a:lnTo>
                  <a:pt x="419811" y="2193544"/>
                </a:lnTo>
                <a:lnTo>
                  <a:pt x="410286" y="2188781"/>
                </a:lnTo>
                <a:lnTo>
                  <a:pt x="343611" y="2155444"/>
                </a:lnTo>
                <a:lnTo>
                  <a:pt x="343611" y="2188781"/>
                </a:lnTo>
                <a:lnTo>
                  <a:pt x="9525" y="2188781"/>
                </a:lnTo>
                <a:lnTo>
                  <a:pt x="9525" y="1656803"/>
                </a:lnTo>
                <a:lnTo>
                  <a:pt x="348488" y="1656803"/>
                </a:lnTo>
                <a:lnTo>
                  <a:pt x="348488" y="1690141"/>
                </a:lnTo>
                <a:lnTo>
                  <a:pt x="415163" y="1656803"/>
                </a:lnTo>
                <a:lnTo>
                  <a:pt x="424688" y="1652041"/>
                </a:lnTo>
                <a:lnTo>
                  <a:pt x="415163" y="1647278"/>
                </a:lnTo>
                <a:lnTo>
                  <a:pt x="348488" y="1613941"/>
                </a:lnTo>
                <a:lnTo>
                  <a:pt x="348488" y="1647278"/>
                </a:lnTo>
                <a:lnTo>
                  <a:pt x="9525" y="1647278"/>
                </a:lnTo>
                <a:lnTo>
                  <a:pt x="9525" y="1134440"/>
                </a:lnTo>
                <a:lnTo>
                  <a:pt x="348488" y="1134440"/>
                </a:lnTo>
                <a:lnTo>
                  <a:pt x="348488" y="1167777"/>
                </a:lnTo>
                <a:lnTo>
                  <a:pt x="415163" y="1134440"/>
                </a:lnTo>
                <a:lnTo>
                  <a:pt x="424688" y="1129677"/>
                </a:lnTo>
                <a:lnTo>
                  <a:pt x="415163" y="1124915"/>
                </a:lnTo>
                <a:lnTo>
                  <a:pt x="348488" y="1091577"/>
                </a:lnTo>
                <a:lnTo>
                  <a:pt x="348488" y="1124915"/>
                </a:lnTo>
                <a:lnTo>
                  <a:pt x="9525" y="1124915"/>
                </a:lnTo>
                <a:lnTo>
                  <a:pt x="9525" y="612076"/>
                </a:lnTo>
                <a:lnTo>
                  <a:pt x="348488" y="612076"/>
                </a:lnTo>
                <a:lnTo>
                  <a:pt x="348488" y="645414"/>
                </a:lnTo>
                <a:lnTo>
                  <a:pt x="415163" y="612076"/>
                </a:lnTo>
                <a:lnTo>
                  <a:pt x="424688" y="607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5472" y="3712463"/>
            <a:ext cx="326135" cy="3291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1233721" y="21381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03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3721" y="2671572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05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37928" y="31988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10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3430" y="3732276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12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 rot="20760000">
            <a:off x="7612225" y="3713262"/>
            <a:ext cx="8264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i="1" spc="-65" dirty="0">
                <a:latin typeface="Georgia"/>
                <a:cs typeface="Georgia"/>
              </a:rPr>
              <a:t>HomeTask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06655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61195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1573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88;p65">
            <a:extLst>
              <a:ext uri="{FF2B5EF4-FFF2-40B4-BE49-F238E27FC236}">
                <a16:creationId xmlns:a16="http://schemas.microsoft.com/office/drawing/2014/main" id="{E70A6281-3704-B54B-BD03-7CD165FF9994}"/>
              </a:ext>
            </a:extLst>
          </p:cNvPr>
          <p:cNvSpPr/>
          <p:nvPr/>
        </p:nvSpPr>
        <p:spPr>
          <a:xfrm>
            <a:off x="680150" y="424815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8;p65">
            <a:extLst>
              <a:ext uri="{FF2B5EF4-FFF2-40B4-BE49-F238E27FC236}">
                <a16:creationId xmlns:a16="http://schemas.microsoft.com/office/drawing/2014/main" id="{BE39A353-0113-CB40-A790-4710AD049C32}"/>
              </a:ext>
            </a:extLst>
          </p:cNvPr>
          <p:cNvSpPr/>
          <p:nvPr/>
        </p:nvSpPr>
        <p:spPr>
          <a:xfrm>
            <a:off x="680150" y="370275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Сущности </a:t>
            </a:r>
            <a:r>
              <a:rPr lang="en-US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MLFlow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5DD0-A781-DB4E-9EBC-58BB5FCFF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10536"/>
            <a:ext cx="4268889" cy="349955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50" y="1104418"/>
            <a:ext cx="2613025" cy="579755"/>
          </a:xfrm>
          <a:custGeom>
            <a:avLst/>
            <a:gdLst/>
            <a:ahLst/>
            <a:cxnLst/>
            <a:rect l="l" t="t" r="r" b="b"/>
            <a:pathLst>
              <a:path w="2613025" h="579755">
                <a:moveTo>
                  <a:pt x="2515913" y="0"/>
                </a:moveTo>
                <a:lnTo>
                  <a:pt x="96553" y="0"/>
                </a:lnTo>
                <a:lnTo>
                  <a:pt x="58970" y="7587"/>
                </a:lnTo>
                <a:lnTo>
                  <a:pt x="28279" y="28279"/>
                </a:lnTo>
                <a:lnTo>
                  <a:pt x="7587" y="58970"/>
                </a:lnTo>
                <a:lnTo>
                  <a:pt x="0" y="96553"/>
                </a:lnTo>
                <a:lnTo>
                  <a:pt x="0" y="482747"/>
                </a:lnTo>
                <a:lnTo>
                  <a:pt x="7587" y="520330"/>
                </a:lnTo>
                <a:lnTo>
                  <a:pt x="28279" y="551020"/>
                </a:lnTo>
                <a:lnTo>
                  <a:pt x="58970" y="571712"/>
                </a:lnTo>
                <a:lnTo>
                  <a:pt x="96553" y="579300"/>
                </a:lnTo>
                <a:lnTo>
                  <a:pt x="2515913" y="579300"/>
                </a:lnTo>
                <a:lnTo>
                  <a:pt x="2553496" y="571712"/>
                </a:lnTo>
                <a:lnTo>
                  <a:pt x="2584186" y="551020"/>
                </a:lnTo>
                <a:lnTo>
                  <a:pt x="2604878" y="520330"/>
                </a:lnTo>
                <a:lnTo>
                  <a:pt x="2612466" y="482747"/>
                </a:lnTo>
                <a:lnTo>
                  <a:pt x="2612466" y="96553"/>
                </a:lnTo>
                <a:lnTo>
                  <a:pt x="2604878" y="58970"/>
                </a:lnTo>
                <a:lnTo>
                  <a:pt x="2584186" y="28279"/>
                </a:lnTo>
                <a:lnTo>
                  <a:pt x="2553496" y="7587"/>
                </a:lnTo>
                <a:lnTo>
                  <a:pt x="25159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Программа</a:t>
            </a:r>
            <a:r>
              <a:rPr spc="-180" dirty="0"/>
              <a:t> </a:t>
            </a:r>
            <a:r>
              <a:rPr spc="-10" dirty="0"/>
              <a:t>модуля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9928" y="1247140"/>
            <a:ext cx="1684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8.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Курсовой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проект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712" y="1878247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1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1"/>
                </a:lnTo>
                <a:lnTo>
                  <a:pt x="5350779" y="40311"/>
                </a:lnTo>
                <a:lnTo>
                  <a:pt x="5336634" y="19331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5344" y="1959355"/>
            <a:ext cx="3039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Выбор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темы</a:t>
            </a:r>
            <a:r>
              <a:rPr sz="12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организация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проектной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работы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712" y="2400611"/>
            <a:ext cx="5356225" cy="396240"/>
          </a:xfrm>
          <a:custGeom>
            <a:avLst/>
            <a:gdLst/>
            <a:ahLst/>
            <a:cxnLst/>
            <a:rect l="l" t="t" r="r" b="b"/>
            <a:pathLst>
              <a:path w="5356225" h="396239">
                <a:moveTo>
                  <a:pt x="5289964" y="0"/>
                </a:moveTo>
                <a:lnTo>
                  <a:pt x="66000" y="0"/>
                </a:lnTo>
                <a:lnTo>
                  <a:pt x="40310" y="5186"/>
                </a:lnTo>
                <a:lnTo>
                  <a:pt x="19331" y="19330"/>
                </a:lnTo>
                <a:lnTo>
                  <a:pt x="5186" y="40310"/>
                </a:lnTo>
                <a:lnTo>
                  <a:pt x="0" y="66000"/>
                </a:lnTo>
                <a:lnTo>
                  <a:pt x="0" y="329999"/>
                </a:lnTo>
                <a:lnTo>
                  <a:pt x="5186" y="355689"/>
                </a:lnTo>
                <a:lnTo>
                  <a:pt x="19331" y="376668"/>
                </a:lnTo>
                <a:lnTo>
                  <a:pt x="40310" y="390813"/>
                </a:lnTo>
                <a:lnTo>
                  <a:pt x="66000" y="395999"/>
                </a:lnTo>
                <a:lnTo>
                  <a:pt x="5289964" y="395999"/>
                </a:lnTo>
                <a:lnTo>
                  <a:pt x="5315654" y="390813"/>
                </a:lnTo>
                <a:lnTo>
                  <a:pt x="5336634" y="376668"/>
                </a:lnTo>
                <a:lnTo>
                  <a:pt x="5350779" y="355689"/>
                </a:lnTo>
                <a:lnTo>
                  <a:pt x="5355965" y="329999"/>
                </a:lnTo>
                <a:lnTo>
                  <a:pt x="5355965" y="66000"/>
                </a:lnTo>
                <a:lnTo>
                  <a:pt x="5350779" y="40310"/>
                </a:lnTo>
                <a:lnTo>
                  <a:pt x="5336634" y="19330"/>
                </a:lnTo>
                <a:lnTo>
                  <a:pt x="5315654" y="5186"/>
                </a:lnTo>
                <a:lnTo>
                  <a:pt x="528996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5344" y="2480564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Консультация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по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проектам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и</a:t>
            </a:r>
            <a:r>
              <a:rPr sz="12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домашним</a:t>
            </a:r>
            <a:r>
              <a:rPr sz="12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F1F1F"/>
                </a:solidFill>
                <a:latin typeface="Calibri"/>
                <a:cs typeface="Calibri"/>
              </a:rPr>
              <a:t>заданиям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6712" y="2922973"/>
            <a:ext cx="3051175" cy="396240"/>
          </a:xfrm>
          <a:custGeom>
            <a:avLst/>
            <a:gdLst/>
            <a:ahLst/>
            <a:cxnLst/>
            <a:rect l="l" t="t" r="r" b="b"/>
            <a:pathLst>
              <a:path w="3051175" h="396239">
                <a:moveTo>
                  <a:pt x="2985029" y="0"/>
                </a:moveTo>
                <a:lnTo>
                  <a:pt x="66003" y="0"/>
                </a:lnTo>
                <a:lnTo>
                  <a:pt x="40311" y="5186"/>
                </a:lnTo>
                <a:lnTo>
                  <a:pt x="19331" y="19331"/>
                </a:lnTo>
                <a:lnTo>
                  <a:pt x="5186" y="40311"/>
                </a:lnTo>
                <a:lnTo>
                  <a:pt x="0" y="66003"/>
                </a:lnTo>
                <a:lnTo>
                  <a:pt x="0" y="329998"/>
                </a:lnTo>
                <a:lnTo>
                  <a:pt x="5186" y="355688"/>
                </a:lnTo>
                <a:lnTo>
                  <a:pt x="19331" y="376668"/>
                </a:lnTo>
                <a:lnTo>
                  <a:pt x="40311" y="390813"/>
                </a:lnTo>
                <a:lnTo>
                  <a:pt x="66003" y="395999"/>
                </a:lnTo>
                <a:lnTo>
                  <a:pt x="2985029" y="395999"/>
                </a:lnTo>
                <a:lnTo>
                  <a:pt x="3010721" y="390813"/>
                </a:lnTo>
                <a:lnTo>
                  <a:pt x="3031700" y="376668"/>
                </a:lnTo>
                <a:lnTo>
                  <a:pt x="3045845" y="355688"/>
                </a:lnTo>
                <a:lnTo>
                  <a:pt x="3051032" y="329998"/>
                </a:lnTo>
                <a:lnTo>
                  <a:pt x="3051032" y="66003"/>
                </a:lnTo>
                <a:lnTo>
                  <a:pt x="3045845" y="40311"/>
                </a:lnTo>
                <a:lnTo>
                  <a:pt x="3031700" y="19331"/>
                </a:lnTo>
                <a:lnTo>
                  <a:pt x="3010721" y="5186"/>
                </a:lnTo>
                <a:lnTo>
                  <a:pt x="298502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95344" y="3004820"/>
            <a:ext cx="16376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Защита</a:t>
            </a:r>
            <a:r>
              <a:rPr sz="12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F1F1F"/>
                </a:solidFill>
                <a:latin typeface="Calibri"/>
                <a:cs typeface="Calibri"/>
              </a:rPr>
              <a:t>проектных</a:t>
            </a:r>
            <a:r>
              <a:rPr sz="12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F1F1F"/>
                </a:solidFill>
                <a:latin typeface="Calibri"/>
                <a:cs typeface="Calibri"/>
              </a:rPr>
              <a:t>работ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5" y="1683727"/>
            <a:ext cx="424815" cy="1475740"/>
          </a:xfrm>
          <a:custGeom>
            <a:avLst/>
            <a:gdLst/>
            <a:ahLst/>
            <a:cxnLst/>
            <a:rect l="l" t="t" r="r" b="b"/>
            <a:pathLst>
              <a:path w="424814" h="1475739">
                <a:moveTo>
                  <a:pt x="424688" y="392518"/>
                </a:moveTo>
                <a:lnTo>
                  <a:pt x="415163" y="387756"/>
                </a:lnTo>
                <a:lnTo>
                  <a:pt x="348488" y="354418"/>
                </a:lnTo>
                <a:lnTo>
                  <a:pt x="348488" y="387756"/>
                </a:lnTo>
                <a:lnTo>
                  <a:pt x="9525" y="387756"/>
                </a:lnTo>
                <a:lnTo>
                  <a:pt x="9525" y="0"/>
                </a:lnTo>
                <a:lnTo>
                  <a:pt x="0" y="0"/>
                </a:lnTo>
                <a:lnTo>
                  <a:pt x="0" y="395160"/>
                </a:lnTo>
                <a:lnTo>
                  <a:pt x="0" y="917524"/>
                </a:lnTo>
                <a:lnTo>
                  <a:pt x="0" y="1439875"/>
                </a:lnTo>
                <a:lnTo>
                  <a:pt x="2133" y="1442008"/>
                </a:lnTo>
                <a:lnTo>
                  <a:pt x="348488" y="1442008"/>
                </a:lnTo>
                <a:lnTo>
                  <a:pt x="348488" y="1475346"/>
                </a:lnTo>
                <a:lnTo>
                  <a:pt x="415163" y="1442008"/>
                </a:lnTo>
                <a:lnTo>
                  <a:pt x="424688" y="1437246"/>
                </a:lnTo>
                <a:lnTo>
                  <a:pt x="415163" y="1432483"/>
                </a:lnTo>
                <a:lnTo>
                  <a:pt x="348488" y="1399146"/>
                </a:lnTo>
                <a:lnTo>
                  <a:pt x="348488" y="1432483"/>
                </a:lnTo>
                <a:lnTo>
                  <a:pt x="9525" y="1432483"/>
                </a:lnTo>
                <a:lnTo>
                  <a:pt x="9525" y="919645"/>
                </a:lnTo>
                <a:lnTo>
                  <a:pt x="348488" y="919645"/>
                </a:lnTo>
                <a:lnTo>
                  <a:pt x="348488" y="952982"/>
                </a:lnTo>
                <a:lnTo>
                  <a:pt x="415163" y="919645"/>
                </a:lnTo>
                <a:lnTo>
                  <a:pt x="424688" y="914882"/>
                </a:lnTo>
                <a:lnTo>
                  <a:pt x="415163" y="910120"/>
                </a:lnTo>
                <a:lnTo>
                  <a:pt x="348488" y="876782"/>
                </a:lnTo>
                <a:lnTo>
                  <a:pt x="348488" y="910120"/>
                </a:lnTo>
                <a:lnTo>
                  <a:pt x="9525" y="910120"/>
                </a:lnTo>
                <a:lnTo>
                  <a:pt x="9525" y="397281"/>
                </a:lnTo>
                <a:lnTo>
                  <a:pt x="348488" y="397281"/>
                </a:lnTo>
                <a:lnTo>
                  <a:pt x="348488" y="430618"/>
                </a:lnTo>
                <a:lnTo>
                  <a:pt x="415163" y="397281"/>
                </a:lnTo>
                <a:lnTo>
                  <a:pt x="424688" y="39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02" y="1223450"/>
            <a:ext cx="419929" cy="39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6463" y="2943932"/>
            <a:ext cx="2989202" cy="1992801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091600" y="542763"/>
          <a:ext cx="260603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C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233721" y="19217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3721" y="2455164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19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928" y="2982467"/>
            <a:ext cx="526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dirty="0">
                <a:latin typeface="Calibri"/>
                <a:cs typeface="Calibri"/>
              </a:rPr>
              <a:t>24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lang="ru-RU" sz="140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-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549" y="1264075"/>
            <a:ext cx="3427095" cy="779145"/>
          </a:xfrm>
          <a:custGeom>
            <a:avLst/>
            <a:gdLst/>
            <a:ahLst/>
            <a:cxnLst/>
            <a:rect l="l" t="t" r="r" b="b"/>
            <a:pathLst>
              <a:path w="3427095" h="779144">
                <a:moveTo>
                  <a:pt x="3426900" y="0"/>
                </a:moveTo>
                <a:lnTo>
                  <a:pt x="0" y="0"/>
                </a:lnTo>
                <a:lnTo>
                  <a:pt x="0" y="779099"/>
                </a:lnTo>
                <a:lnTo>
                  <a:pt x="3426900" y="7790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549" y="2237574"/>
            <a:ext cx="3427095" cy="993775"/>
          </a:xfrm>
          <a:custGeom>
            <a:avLst/>
            <a:gdLst/>
            <a:ahLst/>
            <a:cxnLst/>
            <a:rect l="l" t="t" r="r" b="b"/>
            <a:pathLst>
              <a:path w="3427095" h="993775">
                <a:moveTo>
                  <a:pt x="3426900" y="0"/>
                </a:moveTo>
                <a:lnTo>
                  <a:pt x="0" y="0"/>
                </a:lnTo>
                <a:lnTo>
                  <a:pt x="0" y="993300"/>
                </a:lnTo>
                <a:lnTo>
                  <a:pt x="3426900" y="993300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2549" y="3425275"/>
            <a:ext cx="3427095" cy="1136015"/>
          </a:xfrm>
          <a:custGeom>
            <a:avLst/>
            <a:gdLst/>
            <a:ahLst/>
            <a:cxnLst/>
            <a:rect l="l" t="t" r="r" b="b"/>
            <a:pathLst>
              <a:path w="3427095" h="1136014">
                <a:moveTo>
                  <a:pt x="3426900" y="0"/>
                </a:moveTo>
                <a:lnTo>
                  <a:pt x="0" y="0"/>
                </a:lnTo>
                <a:lnTo>
                  <a:pt x="0" y="1135499"/>
                </a:lnTo>
                <a:lnTo>
                  <a:pt x="3426900" y="1135499"/>
                </a:lnTo>
                <a:lnTo>
                  <a:pt x="3426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549" y="1264075"/>
            <a:ext cx="3418204" cy="1136015"/>
          </a:xfrm>
          <a:custGeom>
            <a:avLst/>
            <a:gdLst/>
            <a:ahLst/>
            <a:cxnLst/>
            <a:rect l="l" t="t" r="r" b="b"/>
            <a:pathLst>
              <a:path w="3418204" h="1136014">
                <a:moveTo>
                  <a:pt x="3417900" y="0"/>
                </a:moveTo>
                <a:lnTo>
                  <a:pt x="0" y="0"/>
                </a:lnTo>
                <a:lnTo>
                  <a:pt x="0" y="1135499"/>
                </a:lnTo>
                <a:lnTo>
                  <a:pt x="3417900" y="11354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549" y="2579574"/>
            <a:ext cx="3418204" cy="848360"/>
          </a:xfrm>
          <a:custGeom>
            <a:avLst/>
            <a:gdLst/>
            <a:ahLst/>
            <a:cxnLst/>
            <a:rect l="l" t="t" r="r" b="b"/>
            <a:pathLst>
              <a:path w="3418204" h="848360">
                <a:moveTo>
                  <a:pt x="3417900" y="0"/>
                </a:moveTo>
                <a:lnTo>
                  <a:pt x="0" y="0"/>
                </a:lnTo>
                <a:lnTo>
                  <a:pt x="0" y="848100"/>
                </a:lnTo>
                <a:lnTo>
                  <a:pt x="3417900" y="848100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3549" y="3607675"/>
            <a:ext cx="3418204" cy="951230"/>
          </a:xfrm>
          <a:custGeom>
            <a:avLst/>
            <a:gdLst/>
            <a:ahLst/>
            <a:cxnLst/>
            <a:rect l="l" t="t" r="r" b="b"/>
            <a:pathLst>
              <a:path w="3418204" h="951229">
                <a:moveTo>
                  <a:pt x="3417900" y="0"/>
                </a:moveTo>
                <a:lnTo>
                  <a:pt x="0" y="0"/>
                </a:lnTo>
                <a:lnTo>
                  <a:pt x="0" y="950999"/>
                </a:lnTo>
                <a:lnTo>
                  <a:pt x="3417900" y="950999"/>
                </a:lnTo>
                <a:lnTo>
                  <a:pt x="34179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88" y="1420367"/>
            <a:ext cx="463295" cy="463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2549" y="1264075"/>
            <a:ext cx="3427095" cy="779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8321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Обучение выстроено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формате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вебинаров (онлайн).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Онлайн-вебинары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проводятся</a:t>
            </a:r>
            <a:r>
              <a:rPr sz="900" spc="500" dirty="0">
                <a:latin typeface="Trebuchet MS"/>
                <a:cs typeface="Trebuchet MS"/>
              </a:rPr>
              <a:t>  </a:t>
            </a:r>
            <a:r>
              <a:rPr sz="900" spc="10" dirty="0">
                <a:latin typeface="Trebuchet MS"/>
                <a:cs typeface="Trebuchet MS"/>
              </a:rPr>
              <a:t>по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вечерам</a:t>
            </a:r>
            <a:r>
              <a:rPr sz="900" spc="-2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или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выходные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дни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488" y="2438400"/>
            <a:ext cx="463295" cy="4632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2549" y="2237574"/>
            <a:ext cx="3427095" cy="99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206375">
              <a:lnSpc>
                <a:spcPct val="120700"/>
              </a:lnSpc>
              <a:spcBef>
                <a:spcPts val="5"/>
              </a:spcBef>
            </a:pPr>
            <a:r>
              <a:rPr sz="900" dirty="0">
                <a:latin typeface="Trebuchet MS"/>
                <a:cs typeface="Trebuchet MS"/>
              </a:rPr>
              <a:t>Все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записи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занятий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материалы, </a:t>
            </a:r>
            <a:r>
              <a:rPr sz="900" spc="10" dirty="0">
                <a:latin typeface="Trebuchet MS"/>
                <a:cs typeface="Trebuchet MS"/>
              </a:rPr>
              <a:t>предоставляемые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преподавателями, </a:t>
            </a:r>
            <a:r>
              <a:rPr sz="900" dirty="0">
                <a:latin typeface="Trebuchet MS"/>
                <a:cs typeface="Trebuchet MS"/>
              </a:rPr>
              <a:t>сохраняются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личном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кабинете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остаются </a:t>
            </a:r>
            <a:r>
              <a:rPr sz="900" dirty="0">
                <a:latin typeface="Trebuchet MS"/>
                <a:cs typeface="Trebuchet MS"/>
              </a:rPr>
              <a:t>доступны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даже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после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окончания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обучения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488" y="3630167"/>
            <a:ext cx="463295" cy="463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2549" y="3425275"/>
            <a:ext cx="3427095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900">
              <a:latin typeface="Times New Roman"/>
              <a:cs typeface="Times New Roman"/>
            </a:endParaRPr>
          </a:p>
          <a:p>
            <a:pPr marL="802005" marR="654685">
              <a:lnSpc>
                <a:spcPct val="121100"/>
              </a:lnSpc>
            </a:pPr>
            <a:r>
              <a:rPr sz="900" dirty="0">
                <a:latin typeface="Trebuchet MS"/>
                <a:cs typeface="Trebuchet MS"/>
              </a:rPr>
              <a:t>Домашние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задания</a:t>
            </a:r>
            <a:r>
              <a:rPr sz="900" spc="1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позволят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Вам </a:t>
            </a:r>
            <a:r>
              <a:rPr sz="900" dirty="0">
                <a:latin typeface="Trebuchet MS"/>
                <a:cs typeface="Trebuchet MS"/>
              </a:rPr>
              <a:t>применить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практике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полученные </a:t>
            </a:r>
            <a:r>
              <a:rPr sz="900" dirty="0">
                <a:latin typeface="Trebuchet MS"/>
                <a:cs typeface="Trebuchet MS"/>
              </a:rPr>
              <a:t>во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время</a:t>
            </a:r>
            <a:r>
              <a:rPr sz="900" spc="6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вебинаров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знания.</a:t>
            </a:r>
            <a:endParaRPr sz="900">
              <a:latin typeface="Trebuchet MS"/>
              <a:cs typeface="Trebuchet MS"/>
            </a:endParaRPr>
          </a:p>
          <a:p>
            <a:pPr marL="802005" marR="353695">
              <a:lnSpc>
                <a:spcPct val="120000"/>
              </a:lnSpc>
            </a:pP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каждому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домашнему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заданию </a:t>
            </a:r>
            <a:r>
              <a:rPr sz="900" dirty="0">
                <a:latin typeface="Trebuchet MS"/>
                <a:cs typeface="Trebuchet MS"/>
              </a:rPr>
              <a:t>преподаватель</a:t>
            </a:r>
            <a:r>
              <a:rPr sz="900" spc="7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дает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развернутый</a:t>
            </a:r>
            <a:r>
              <a:rPr sz="900" spc="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фидбек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2415" y="1420367"/>
            <a:ext cx="463296" cy="4632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673549" y="1264075"/>
            <a:ext cx="3418204" cy="1136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32448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В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процессе</a:t>
            </a:r>
            <a:r>
              <a:rPr sz="900" spc="-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60" dirty="0">
                <a:latin typeface="Trebuchet MS"/>
                <a:cs typeface="Trebuchet MS"/>
              </a:rPr>
              <a:t>Вы</a:t>
            </a:r>
            <a:r>
              <a:rPr sz="900" dirty="0">
                <a:latin typeface="Trebuchet MS"/>
                <a:cs typeface="Trebuchet MS"/>
              </a:rPr>
              <a:t> можете</a:t>
            </a:r>
            <a:r>
              <a:rPr sz="900" spc="-10" dirty="0">
                <a:latin typeface="Trebuchet MS"/>
                <a:cs typeface="Trebuchet MS"/>
              </a:rPr>
              <a:t> задавать </a:t>
            </a:r>
            <a:r>
              <a:rPr sz="900" dirty="0">
                <a:latin typeface="Trebuchet MS"/>
                <a:cs typeface="Trebuchet MS"/>
              </a:rPr>
              <a:t>преподавателю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вопросы</a:t>
            </a:r>
            <a:r>
              <a:rPr sz="900" spc="12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по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материалам </a:t>
            </a:r>
            <a:r>
              <a:rPr sz="900" dirty="0">
                <a:latin typeface="Trebuchet MS"/>
                <a:cs typeface="Trebuchet MS"/>
              </a:rPr>
              <a:t>лекций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домашних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заданий,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уточнять </a:t>
            </a:r>
            <a:r>
              <a:rPr sz="900" dirty="0">
                <a:latin typeface="Trebuchet MS"/>
                <a:cs typeface="Trebuchet MS"/>
              </a:rPr>
              <a:t>моменты,</a:t>
            </a:r>
            <a:r>
              <a:rPr sz="900" spc="4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которые</a:t>
            </a:r>
            <a:r>
              <a:rPr sz="900" spc="5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были</a:t>
            </a:r>
            <a:r>
              <a:rPr sz="900" spc="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непонятны</a:t>
            </a:r>
            <a:endParaRPr sz="900">
              <a:latin typeface="Trebuchet MS"/>
              <a:cs typeface="Trebuchet MS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-10" dirty="0">
                <a:latin typeface="Trebuchet MS"/>
                <a:cs typeface="Trebuchet MS"/>
              </a:rPr>
              <a:t> уроке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2415" y="2740151"/>
            <a:ext cx="463296" cy="466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673549" y="2579574"/>
            <a:ext cx="3418204" cy="8483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>
              <a:lnSpc>
                <a:spcPct val="100000"/>
              </a:lnSpc>
            </a:pPr>
            <a:r>
              <a:rPr sz="900" dirty="0">
                <a:latin typeface="Trebuchet MS"/>
                <a:cs typeface="Trebuchet MS"/>
              </a:rPr>
              <a:t>Время на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обучение: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от 4</a:t>
            </a:r>
            <a:r>
              <a:rPr sz="900" spc="-15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ак.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часов</a:t>
            </a:r>
            <a:endParaRPr sz="900">
              <a:latin typeface="Trebuchet MS"/>
              <a:cs typeface="Trebuchet MS"/>
            </a:endParaRPr>
          </a:p>
          <a:p>
            <a:pPr marL="796290" marR="583565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занятия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и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spc="-35" dirty="0">
                <a:latin typeface="Trebuchet MS"/>
                <a:cs typeface="Trebuchet MS"/>
              </a:rPr>
              <a:t>4-</a:t>
            </a:r>
            <a:r>
              <a:rPr sz="900" dirty="0">
                <a:latin typeface="Trebuchet MS"/>
                <a:cs typeface="Trebuchet MS"/>
              </a:rPr>
              <a:t>8</a:t>
            </a:r>
            <a:r>
              <a:rPr sz="900" spc="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часов</a:t>
            </a:r>
            <a:r>
              <a:rPr sz="900" spc="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2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домашнюю </a:t>
            </a:r>
            <a:r>
              <a:rPr sz="900" dirty="0">
                <a:latin typeface="Trebuchet MS"/>
                <a:cs typeface="Trebuchet MS"/>
              </a:rPr>
              <a:t>работу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в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неделю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2415" y="3758183"/>
            <a:ext cx="463296" cy="4632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73549" y="3607675"/>
            <a:ext cx="3418204" cy="9512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796290" marR="459740">
              <a:lnSpc>
                <a:spcPct val="111100"/>
              </a:lnSpc>
            </a:pPr>
            <a:r>
              <a:rPr sz="900" dirty="0">
                <a:latin typeface="Trebuchet MS"/>
                <a:cs typeface="Trebuchet MS"/>
              </a:rPr>
              <a:t>Программа</a:t>
            </a:r>
            <a:r>
              <a:rPr sz="900" spc="2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обучения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на</a:t>
            </a:r>
            <a:r>
              <a:rPr sz="900" spc="3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курсах </a:t>
            </a:r>
            <a:r>
              <a:rPr sz="900" dirty="0">
                <a:latin typeface="Trebuchet MS"/>
                <a:cs typeface="Trebuchet MS"/>
              </a:rPr>
              <a:t>обновляется</a:t>
            </a:r>
            <a:r>
              <a:rPr sz="900" spc="10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каждый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запуск</a:t>
            </a:r>
            <a:r>
              <a:rPr sz="900" spc="9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10" dirty="0">
                <a:latin typeface="Trebuchet MS"/>
                <a:cs typeface="Trebuchet MS"/>
              </a:rPr>
              <a:t>зависимости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от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актуальных</a:t>
            </a:r>
            <a:r>
              <a:rPr sz="900" spc="4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запросов</a:t>
            </a:r>
            <a:r>
              <a:rPr sz="900" spc="3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в </a:t>
            </a:r>
            <a:r>
              <a:rPr sz="900" spc="-20" dirty="0">
                <a:latin typeface="Trebuchet MS"/>
                <a:cs typeface="Trebuchet MS"/>
              </a:rPr>
              <a:t>сфере</a:t>
            </a:r>
            <a:r>
              <a:rPr sz="900" spc="-5" dirty="0">
                <a:latin typeface="Trebuchet MS"/>
                <a:cs typeface="Trebuchet MS"/>
              </a:rPr>
              <a:t> </a:t>
            </a:r>
            <a:r>
              <a:rPr sz="900" spc="-45" dirty="0">
                <a:latin typeface="Trebuchet MS"/>
                <a:cs typeface="Trebuchet MS"/>
              </a:rPr>
              <a:t>IТ-</a:t>
            </a:r>
            <a:r>
              <a:rPr sz="900" spc="-10" dirty="0">
                <a:latin typeface="Trebuchet MS"/>
                <a:cs typeface="Trebuchet MS"/>
              </a:rPr>
              <a:t>технологий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Процесс</a:t>
            </a:r>
            <a:r>
              <a:rPr spc="-190" dirty="0"/>
              <a:t> </a:t>
            </a:r>
            <a:r>
              <a:rPr spc="-60" dirty="0"/>
              <a:t>обучения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949" y="1534668"/>
            <a:ext cx="5574665" cy="1760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0"/>
              </a:spcBef>
            </a:pPr>
            <a:r>
              <a:rPr sz="3800" spc="-95" dirty="0">
                <a:solidFill>
                  <a:srgbClr val="FFFFFF"/>
                </a:solidFill>
              </a:rPr>
              <a:t>Заполните,</a:t>
            </a:r>
            <a:r>
              <a:rPr sz="3800" spc="-130" dirty="0">
                <a:solidFill>
                  <a:srgbClr val="FFFFFF"/>
                </a:solidFill>
              </a:rPr>
              <a:t> </a:t>
            </a:r>
            <a:r>
              <a:rPr sz="3800" spc="-45" dirty="0">
                <a:solidFill>
                  <a:srgbClr val="FFFFFF"/>
                </a:solidFill>
              </a:rPr>
              <a:t>пожалуйста, </a:t>
            </a:r>
            <a:r>
              <a:rPr sz="3800" spc="-55" dirty="0">
                <a:solidFill>
                  <a:srgbClr val="FFFFFF"/>
                </a:solidFill>
              </a:rPr>
              <a:t>опрос</a:t>
            </a:r>
            <a:r>
              <a:rPr sz="3800" spc="-22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занятии</a:t>
            </a:r>
            <a:endParaRPr sz="3800"/>
          </a:p>
          <a:p>
            <a:pPr marL="12700">
              <a:lnSpc>
                <a:spcPts val="4490"/>
              </a:lnSpc>
            </a:pPr>
            <a:r>
              <a:rPr sz="3800" spc="-50" dirty="0">
                <a:solidFill>
                  <a:srgbClr val="FFFFFF"/>
                </a:solidFill>
              </a:rPr>
              <a:t>по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ссылке</a:t>
            </a:r>
            <a:r>
              <a:rPr sz="3800" spc="-200" dirty="0">
                <a:solidFill>
                  <a:srgbClr val="FFFFFF"/>
                </a:solidFill>
              </a:rPr>
              <a:t> </a:t>
            </a:r>
            <a:r>
              <a:rPr sz="3800" spc="60" dirty="0">
                <a:solidFill>
                  <a:srgbClr val="FFFFFF"/>
                </a:solidFill>
              </a:rPr>
              <a:t>в</a:t>
            </a:r>
            <a:r>
              <a:rPr sz="3800" spc="-195" dirty="0">
                <a:solidFill>
                  <a:srgbClr val="FFFFFF"/>
                </a:solidFill>
              </a:rPr>
              <a:t> </a:t>
            </a:r>
            <a:r>
              <a:rPr sz="3800" spc="-20" dirty="0">
                <a:solidFill>
                  <a:srgbClr val="FFFFFF"/>
                </a:solidFill>
              </a:rPr>
              <a:t>чате</a:t>
            </a:r>
            <a:endParaRPr sz="3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274" y="873252"/>
            <a:ext cx="7068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rebuchet MS"/>
                <a:cs typeface="Trebuchet MS"/>
              </a:rPr>
              <a:t>Приходите</a:t>
            </a:r>
            <a:r>
              <a:rPr sz="3200" b="1" spc="-19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на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30" dirty="0" err="1">
                <a:latin typeface="Trebuchet MS"/>
                <a:cs typeface="Trebuchet MS"/>
              </a:rPr>
              <a:t>следующие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вебинары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274" y="522223"/>
            <a:ext cx="20231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0" dirty="0">
                <a:solidFill>
                  <a:srgbClr val="FF9900"/>
                </a:solidFill>
                <a:latin typeface="Trebuchet MS"/>
                <a:cs typeface="Trebuchet MS"/>
              </a:rPr>
              <a:t>Спасибо</a:t>
            </a:r>
            <a:r>
              <a:rPr sz="1500" b="0" spc="2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55" dirty="0">
                <a:solidFill>
                  <a:srgbClr val="FF9900"/>
                </a:solidFill>
                <a:latin typeface="Trebuchet MS"/>
                <a:cs typeface="Trebuchet MS"/>
              </a:rPr>
              <a:t>за</a:t>
            </a:r>
            <a:r>
              <a:rPr sz="1500" b="0" spc="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500" b="0" spc="-10" dirty="0">
                <a:solidFill>
                  <a:srgbClr val="FF9900"/>
                </a:solidFill>
                <a:latin typeface="Trebuchet MS"/>
                <a:cs typeface="Trebuchet MS"/>
              </a:rPr>
              <a:t>внимание!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2703050"/>
            <a:ext cx="2115820" cy="2439035"/>
            <a:chOff x="606551" y="2703050"/>
            <a:chExt cx="2115820" cy="2439035"/>
          </a:xfrm>
        </p:grpSpPr>
        <p:sp>
          <p:nvSpPr>
            <p:cNvPr id="5" name="object 5"/>
            <p:cNvSpPr/>
            <p:nvPr/>
          </p:nvSpPr>
          <p:spPr>
            <a:xfrm>
              <a:off x="629999" y="2703050"/>
              <a:ext cx="1034415" cy="1983739"/>
            </a:xfrm>
            <a:custGeom>
              <a:avLst/>
              <a:gdLst/>
              <a:ahLst/>
              <a:cxnLst/>
              <a:rect l="l" t="t" r="r" b="b"/>
              <a:pathLst>
                <a:path w="1034414" h="1983739">
                  <a:moveTo>
                    <a:pt x="1033800" y="0"/>
                  </a:moveTo>
                  <a:lnTo>
                    <a:pt x="0" y="0"/>
                  </a:lnTo>
                  <a:lnTo>
                    <a:pt x="0" y="1983599"/>
                  </a:lnTo>
                  <a:lnTo>
                    <a:pt x="1033800" y="1983599"/>
                  </a:lnTo>
                  <a:lnTo>
                    <a:pt x="10338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2846831"/>
              <a:ext cx="2115312" cy="2295144"/>
            </a:xfrm>
            <a:prstGeom prst="rect">
              <a:avLst/>
            </a:prstGeom>
          </p:spPr>
        </p:pic>
      </p:grpSp>
      <p:sp>
        <p:nvSpPr>
          <p:cNvPr id="10" name="Google Shape;208;p48">
            <a:extLst>
              <a:ext uri="{FF2B5EF4-FFF2-40B4-BE49-F238E27FC236}">
                <a16:creationId xmlns:a16="http://schemas.microsoft.com/office/drawing/2014/main" id="{F45B4F46-1E82-E94D-A2CF-50DA3C5B7EC6}"/>
              </a:ext>
            </a:extLst>
          </p:cNvPr>
          <p:cNvSpPr txBox="1">
            <a:spLocks/>
          </p:cNvSpPr>
          <p:nvPr/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b="1" dirty="0"/>
              <a:t>Игорь Стурейко</a:t>
            </a:r>
          </a:p>
        </p:txBody>
      </p:sp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D033A29A-5C61-8440-A7AA-1A792E6BB829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3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1686</Words>
  <Application>Microsoft Macintosh PowerPoint</Application>
  <PresentationFormat>On-screen Show (16:9)</PresentationFormat>
  <Paragraphs>400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Georgia</vt:lpstr>
      <vt:lpstr>Roboto</vt:lpstr>
      <vt:lpstr>Roboto Light</vt:lpstr>
      <vt:lpstr>Roboto Medium</vt:lpstr>
      <vt:lpstr>Times New Roman</vt:lpstr>
      <vt:lpstr>Trebuchet MS</vt:lpstr>
      <vt:lpstr>Office Theme</vt:lpstr>
      <vt:lpstr>MLOps MLFlow – логирование экспериментов</vt:lpstr>
      <vt:lpstr>PowerPoint Presentation</vt:lpstr>
      <vt:lpstr>MLOps MLFlow – логирование экспериментов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Напишите, пожалуйста, в чат подходящую цифру</vt:lpstr>
      <vt:lpstr>Версионирование и воспроизводимость</vt:lpstr>
      <vt:lpstr>Ключевые тезисы  </vt:lpstr>
      <vt:lpstr>Воспроизводимость</vt:lpstr>
      <vt:lpstr>Как мы разрабатываем модели</vt:lpstr>
      <vt:lpstr>Что тут не так</vt:lpstr>
      <vt:lpstr>Зачем нам воспроизводимость</vt:lpstr>
      <vt:lpstr>Data Drift</vt:lpstr>
      <vt:lpstr>Concept Drift</vt:lpstr>
      <vt:lpstr>Регулярное переобучение</vt:lpstr>
      <vt:lpstr>MLFlow</vt:lpstr>
      <vt:lpstr>Что это/из чего состоит</vt:lpstr>
      <vt:lpstr>Сценарии использования</vt:lpstr>
      <vt:lpstr>MLFlow Tracking</vt:lpstr>
      <vt:lpstr>MLFlow Model Registry</vt:lpstr>
      <vt:lpstr>HLD</vt:lpstr>
      <vt:lpstr>Вопросы?</vt:lpstr>
      <vt:lpstr>Знакомство с командой и программой курса</vt:lpstr>
      <vt:lpstr>Команда курса</vt:lpstr>
      <vt:lpstr>Команда курса</vt:lpstr>
      <vt:lpstr>О курсе MLOps</vt:lpstr>
      <vt:lpstr>Карта курса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Программа модуля</vt:lpstr>
      <vt:lpstr>Процесс обучения</vt:lpstr>
      <vt:lpstr>Заполните, пожалуйста, опрос о занятии по ссылке в чате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Ops</dc:title>
  <cp:lastModifiedBy>Стурейко Игорь Олегович</cp:lastModifiedBy>
  <cp:revision>5</cp:revision>
  <dcterms:created xsi:type="dcterms:W3CDTF">2024-07-23T07:20:56Z</dcterms:created>
  <dcterms:modified xsi:type="dcterms:W3CDTF">2024-07-23T08:05:32Z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2024-05-22T00:00:00Z</vt:filetime>
  </property>
  <property fmtid="{D5CDD505-2E9C-101B-9397-08002B2CF9AE}" pid="3" name="LastSaved">
    <vt:filetime>2024-07-23T00:00:00Z</vt:filetime>
  </property>
  <property fmtid="{D5CDD505-2E9C-101B-9397-08002B2CF9AE}" pid="4" name="Producer">
    <vt:lpwstr>macOS Version 14.2.1 (Build 23C71) Quartz PDFContext</vt:lpwstr>
  </property>
</Properties>
</file>